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6" r:id="rId2"/>
    <p:sldId id="256" r:id="rId3"/>
    <p:sldId id="268" r:id="rId4"/>
    <p:sldId id="264" r:id="rId5"/>
    <p:sldId id="278" r:id="rId6"/>
    <p:sldId id="257" r:id="rId7"/>
    <p:sldId id="279" r:id="rId8"/>
    <p:sldId id="283" r:id="rId9"/>
    <p:sldId id="282" r:id="rId10"/>
    <p:sldId id="284" r:id="rId11"/>
    <p:sldId id="285" r:id="rId12"/>
    <p:sldId id="286" r:id="rId13"/>
    <p:sldId id="299" r:id="rId14"/>
    <p:sldId id="289" r:id="rId15"/>
    <p:sldId id="290" r:id="rId16"/>
    <p:sldId id="291" r:id="rId17"/>
    <p:sldId id="292" r:id="rId18"/>
    <p:sldId id="293" r:id="rId19"/>
    <p:sldId id="287" r:id="rId20"/>
    <p:sldId id="288" r:id="rId21"/>
    <p:sldId id="294" r:id="rId22"/>
    <p:sldId id="295" r:id="rId23"/>
    <p:sldId id="296" r:id="rId24"/>
    <p:sldId id="298" r:id="rId25"/>
    <p:sldId id="297" r:id="rId26"/>
    <p:sldId id="300" r:id="rId27"/>
    <p:sldId id="301" r:id="rId28"/>
    <p:sldId id="303" r:id="rId29"/>
    <p:sldId id="30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8C7A0-1BAF-422A-AF84-E4576252F2B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2CAA3-8E79-4FAD-B911-F31F050F5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8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946D-5F74-4457-BC83-9CD7B7C7F7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72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946D-5F74-4457-BC83-9CD7B7C7F72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8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946D-5F74-4457-BC83-9CD7B7C7F72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62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946D-5F74-4457-BC83-9CD7B7C7F72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72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CD1AF-7908-47B8-BE89-636E9CBCF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F513EE-77A1-4590-8328-0B1E72CB0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154003-6527-4902-B8C2-6A8E0306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52C41-C2CB-4DB5-BF23-1843524E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ABD15-DBF1-45C4-907F-B12FC6AF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0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3A563-DD6A-48B7-95C7-02EA9A71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8E5DE1-F905-4C4B-A17A-9860CD7DB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26B92C-4EA9-4516-864A-39D21853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32F65-CC2F-48B6-BBF0-89A3EBE1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1D50B-BDE1-44EF-ADF5-32E66FCE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69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A505C7-4471-4540-8F52-86CF5149B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1EE5C8-1722-42A1-B462-56093A5CC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C6FB9-429F-4E6B-8833-2974B1FC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4FC70C-9ED3-458C-81B1-9788ADC5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4821A6-32AA-43E2-AE1D-02B3CF88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67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51451-C8B1-40ED-AF3F-0A5A16E1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E6059-0E7E-4141-A0E2-107D3F4C5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EFD323-FD64-40B5-B148-87628862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6E07C-624C-49DA-8FAD-F2C568BF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4BD13-3229-4305-B81E-9FC5A49C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20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A988E-5D89-4937-974A-D1F2B4CF6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F11A5A-28B5-4A77-BBB3-0ED9C2536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767963-0861-4ADE-B686-4BFFDFB1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5DEC5-85B6-4268-ABBE-3475C8A9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8DD86-3E28-4370-9E47-8C860462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21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C9693-B33E-4E64-9E95-926CE98D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DA52C1-3C16-4DDB-A0C6-25EEBD762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2F5D76-3892-44AD-96F8-F37A1322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9ED997-7966-4AF7-9F17-72B1294F1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75815D-572D-4776-AB68-F9D91379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56A40-EB03-42E9-9103-F5E344EF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80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BB372-3F8C-4923-AA39-F95B8BD8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77B827-24B2-4145-A481-CFA6A5C97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FDF3B6-B95B-4FA1-8F5C-E96AE5CA1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7A07F5-C165-4E14-8A11-9B85658AE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621917-445B-4175-9413-F8AE180AC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9D99B2-D091-43AF-A3FF-5FFDD20E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B0D73D-2189-44FC-8FDE-2CAA09DE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B0AB0E-0B35-4D68-A0AC-CBFCEC21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68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45D88-8DAE-4E8F-8DC9-52FAA970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A1A898-DEE3-4FA2-969C-E81B1582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5F6CBC-E11D-48D3-B109-26562149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243803-BF01-4E01-8CBE-671BFC9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82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D7E01F-D5B4-4F22-9B33-2DE369DF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689421-E59F-4F24-9C0E-61592B74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5A64A-59EA-47C5-B597-FA76064B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41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4B2A3-1A75-45B9-83F1-31F55673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20B24-F05A-4A56-9B9E-12AB055F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9A7CD7-F2B6-4B7D-99B8-70CE07654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D6B739-7D70-4DDD-8A2C-B5DB6D56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54E1E7-5DB6-4A6A-BACE-81AA85419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6E9825-0CB6-4337-84D8-13BA6040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60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1FAA-937E-4585-A0BF-64C2C52B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A221AE-AB22-4A19-ACAB-5F48DF9A7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8C1A29-FD1F-4BD6-A8AF-05641CD7B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D3CE88-DA0E-449D-AFAE-814D8B14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2E875C-D98D-4C15-A3E5-2C72C505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C0FAD0-DF92-4CDB-9713-25D72ED6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64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B46DDC-E60B-448B-87E9-42A01F7A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A0C228-C5FB-47B1-9DF6-5D32A0524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E084FD-B24A-42AA-A57F-948A8AC61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75127-ECF1-4333-9F7F-8EDB001D696D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6C26ED-3918-4DF6-903D-FF9684EF0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84107-3E33-455D-A155-A37949961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AAAA8-0C92-4094-85D5-D9959E1E6E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70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wav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30.png"/><Relationship Id="rId4" Type="http://schemas.openxmlformats.org/officeDocument/2006/relationships/audio" Target="../media/media3.wav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6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35.png"/><Relationship Id="rId4" Type="http://schemas.openxmlformats.org/officeDocument/2006/relationships/video" Target="../media/media6.mp4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0.wav"/><Relationship Id="rId7" Type="http://schemas.openxmlformats.org/officeDocument/2006/relationships/image" Target="../media/image23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38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2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4.flac"/><Relationship Id="rId7" Type="http://schemas.openxmlformats.org/officeDocument/2006/relationships/image" Target="../media/image29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4.fla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DU-NSY/AI-Practice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openxmlformats.org/officeDocument/2006/relationships/image" Target="../media/image20.jp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23" Type="http://schemas.openxmlformats.org/officeDocument/2006/relationships/image" Target="../media/image21.jpg"/><Relationship Id="rId10" Type="http://schemas.openxmlformats.org/officeDocument/2006/relationships/image" Target="../media/image10.png"/><Relationship Id="rId19" Type="http://schemas.openxmlformats.org/officeDocument/2006/relationships/image" Target="../media/image18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AC4CA5B-77AF-432C-A8AC-7097201B7EFB}"/>
              </a:ext>
            </a:extLst>
          </p:cNvPr>
          <p:cNvSpPr txBox="1"/>
          <p:nvPr/>
        </p:nvSpPr>
        <p:spPr>
          <a:xfrm>
            <a:off x="2923494" y="1807691"/>
            <a:ext cx="6345007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3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《</a:t>
            </a:r>
            <a:r>
              <a:rPr lang="zh-CN" altLang="en-US" sz="5333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程序员生存手册</a:t>
            </a:r>
            <a:r>
              <a:rPr lang="en-US" altLang="zh-CN" sz="5333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6FA67D4-F9C1-4596-8362-4B840ADB983F}"/>
              </a:ext>
            </a:extLst>
          </p:cNvPr>
          <p:cNvCxnSpPr/>
          <p:nvPr/>
        </p:nvCxnSpPr>
        <p:spPr>
          <a:xfrm>
            <a:off x="461819" y="2854036"/>
            <a:ext cx="11397672" cy="0"/>
          </a:xfrm>
          <a:prstGeom prst="line">
            <a:avLst/>
          </a:prstGeom>
          <a:ln w="4445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0F4C7FE-763C-4230-B469-3082ED5E8803}"/>
              </a:ext>
            </a:extLst>
          </p:cNvPr>
          <p:cNvSpPr txBox="1"/>
          <p:nvPr/>
        </p:nvSpPr>
        <p:spPr>
          <a:xfrm>
            <a:off x="1681019" y="2937165"/>
            <a:ext cx="8829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Programmer's Survival Handbook</a:t>
            </a:r>
            <a:endParaRPr lang="zh-CN" altLang="en-US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9A2203E-9D04-4799-A83F-DBF07015AF27}"/>
              </a:ext>
            </a:extLst>
          </p:cNvPr>
          <p:cNvSpPr txBox="1"/>
          <p:nvPr/>
        </p:nvSpPr>
        <p:spPr>
          <a:xfrm>
            <a:off x="1681019" y="5306835"/>
            <a:ext cx="88299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Present by   </a:t>
            </a:r>
            <a:r>
              <a:rPr lang="zh-CN" altLang="en-US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李阳 </a:t>
            </a:r>
            <a:r>
              <a:rPr lang="en-US" altLang="zh-CN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| </a:t>
            </a:r>
            <a:r>
              <a:rPr lang="zh-CN" altLang="en-US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何凯琦 </a:t>
            </a:r>
            <a:r>
              <a:rPr lang="en-US" altLang="zh-CN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| </a:t>
            </a:r>
            <a:r>
              <a:rPr lang="zh-CN" altLang="en-US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倪诗宇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78C111-2F85-4228-B2DE-005E47132A26}"/>
              </a:ext>
            </a:extLst>
          </p:cNvPr>
          <p:cNvSpPr txBox="1"/>
          <p:nvPr/>
        </p:nvSpPr>
        <p:spPr>
          <a:xfrm>
            <a:off x="5038136" y="4119372"/>
            <a:ext cx="211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最终报告</a:t>
            </a:r>
            <a:endParaRPr lang="en-US" altLang="zh-CN" sz="36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51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18F0A63-BE2C-470D-A005-207DD4FF2A9B}"/>
              </a:ext>
            </a:extLst>
          </p:cNvPr>
          <p:cNvSpPr txBox="1"/>
          <p:nvPr/>
        </p:nvSpPr>
        <p:spPr>
          <a:xfrm>
            <a:off x="3204995" y="22415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目标：和期望对象“视频通话”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96F74-9968-4D21-B162-46429052DD60}"/>
              </a:ext>
            </a:extLst>
          </p:cNvPr>
          <p:cNvSpPr txBox="1"/>
          <p:nvPr/>
        </p:nvSpPr>
        <p:spPr>
          <a:xfrm>
            <a:off x="1120294" y="2227660"/>
            <a:ext cx="32458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语音识别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机器翻译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智能对话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语音合成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特色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)</a:t>
            </a: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口型同步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特色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)</a:t>
            </a:r>
          </a:p>
          <a:p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1EB32B-3800-4FD2-96EA-41B9FE98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06" y="808926"/>
            <a:ext cx="7536709" cy="4288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366336-B94E-46E0-82C1-A39AB131EFAE}"/>
              </a:ext>
            </a:extLst>
          </p:cNvPr>
          <p:cNvSpPr txBox="1"/>
          <p:nvPr/>
        </p:nvSpPr>
        <p:spPr>
          <a:xfrm>
            <a:off x="3711949" y="4630340"/>
            <a:ext cx="44387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输入：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人声音频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.wav(5s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左右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)</a:t>
            </a: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含人物的视频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.mp4</a:t>
            </a:r>
          </a:p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输出：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回答视频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E9E183-D23F-45A0-9EAB-CA9D32897093}"/>
              </a:ext>
            </a:extLst>
          </p:cNvPr>
          <p:cNvSpPr txBox="1"/>
          <p:nvPr/>
        </p:nvSpPr>
        <p:spPr>
          <a:xfrm>
            <a:off x="1673817" y="1369383"/>
            <a:ext cx="2371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五大核心功能：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31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C82F54-E4ED-4367-8DEE-D2D62C9D313C}"/>
              </a:ext>
            </a:extLst>
          </p:cNvPr>
          <p:cNvSpPr txBox="1"/>
          <p:nvPr/>
        </p:nvSpPr>
        <p:spPr>
          <a:xfrm>
            <a:off x="1203447" y="50839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支持多轮对话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7B7A8A-E9B3-4715-A6F9-EAF7612E35B2}"/>
              </a:ext>
            </a:extLst>
          </p:cNvPr>
          <p:cNvSpPr txBox="1"/>
          <p:nvPr/>
        </p:nvSpPr>
        <p:spPr>
          <a:xfrm>
            <a:off x="481379" y="325288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智能对话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2D3DFE-4384-417D-8A10-EEA86BCBFBDD}"/>
              </a:ext>
            </a:extLst>
          </p:cNvPr>
          <p:cNvSpPr txBox="1"/>
          <p:nvPr/>
        </p:nvSpPr>
        <p:spPr>
          <a:xfrm>
            <a:off x="1203447" y="1106730"/>
            <a:ext cx="3958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采用腾讯智能对话平台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TBP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37FD9A-8382-41C4-8BA7-0A92ABB7FE76}"/>
              </a:ext>
            </a:extLst>
          </p:cNvPr>
          <p:cNvSpPr txBox="1"/>
          <p:nvPr/>
        </p:nvSpPr>
        <p:spPr>
          <a:xfrm>
            <a:off x="1203447" y="1700046"/>
            <a:ext cx="1883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闲聊机器人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347622-6632-40F6-98AD-83D4B7ABA404}"/>
              </a:ext>
            </a:extLst>
          </p:cNvPr>
          <p:cNvSpPr txBox="1"/>
          <p:nvPr/>
        </p:nvSpPr>
        <p:spPr>
          <a:xfrm>
            <a:off x="481379" y="3050876"/>
            <a:ext cx="1444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优势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C22FF2-0130-42D2-8DFA-AA716FE7A639}"/>
              </a:ext>
            </a:extLst>
          </p:cNvPr>
          <p:cNvSpPr txBox="1"/>
          <p:nvPr/>
        </p:nvSpPr>
        <p:spPr>
          <a:xfrm>
            <a:off x="1228725" y="3775843"/>
            <a:ext cx="2656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支持问题自定义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B14321-828D-4102-8D14-0F45D1C83507}"/>
              </a:ext>
            </a:extLst>
          </p:cNvPr>
          <p:cNvSpPr txBox="1"/>
          <p:nvPr/>
        </p:nvSpPr>
        <p:spPr>
          <a:xfrm>
            <a:off x="1228725" y="4422208"/>
            <a:ext cx="2138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支持知识推理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72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18F0A63-BE2C-470D-A005-207DD4FF2A9B}"/>
              </a:ext>
            </a:extLst>
          </p:cNvPr>
          <p:cNvSpPr txBox="1"/>
          <p:nvPr/>
        </p:nvSpPr>
        <p:spPr>
          <a:xfrm>
            <a:off x="495376" y="253241"/>
            <a:ext cx="292259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3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智能对话</a:t>
            </a:r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75CF9D-E495-429D-A619-5A50E221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52" y="1513189"/>
            <a:ext cx="2942857" cy="4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76EF2E-AF55-4B53-910D-14F0F2D40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47" y="1494141"/>
            <a:ext cx="2961905" cy="47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5A1A53-3578-4B3A-90AE-76D2EDB2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690" y="1475095"/>
            <a:ext cx="2942857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9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24884E-7958-4120-A831-BA215470078C}"/>
              </a:ext>
            </a:extLst>
          </p:cNvPr>
          <p:cNvSpPr txBox="1"/>
          <p:nvPr/>
        </p:nvSpPr>
        <p:spPr>
          <a:xfrm>
            <a:off x="1107558" y="315235"/>
            <a:ext cx="184731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52C1CB-160F-4A6E-B698-9C8315C96E53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嘴型同步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A61AC2-1C6D-4610-A766-13884EA73C73}"/>
              </a:ext>
            </a:extLst>
          </p:cNvPr>
          <p:cNvSpPr txBox="1"/>
          <p:nvPr/>
        </p:nvSpPr>
        <p:spPr>
          <a:xfrm>
            <a:off x="2699036" y="2504017"/>
            <a:ext cx="71178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输入：一段含有人物的视频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(.mp4)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，一段音频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(.wav)</a:t>
            </a:r>
          </a:p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输出：一段视频中人物张嘴说话的视频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AECFE7-2080-4C02-9B87-B97D1BEC35E2}"/>
              </a:ext>
            </a:extLst>
          </p:cNvPr>
          <p:cNvSpPr txBox="1"/>
          <p:nvPr/>
        </p:nvSpPr>
        <p:spPr>
          <a:xfrm>
            <a:off x="1582494" y="1191819"/>
            <a:ext cx="9350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 </a:t>
            </a:r>
            <a:r>
              <a:rPr lang="en-US" altLang="zh-CN" sz="2400" b="0" i="1" dirty="0">
                <a:solidFill>
                  <a:srgbClr val="24292F"/>
                </a:solidFill>
                <a:effectLst/>
                <a:latin typeface="-apple-system"/>
              </a:rPr>
              <a:t>A Lip Sync Expert Is All You Need for Speech to Lip Generation In the Wild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8202B7-6353-40E2-82B4-E5A4DBA3AC4D}"/>
              </a:ext>
            </a:extLst>
          </p:cNvPr>
          <p:cNvSpPr txBox="1"/>
          <p:nvPr/>
        </p:nvSpPr>
        <p:spPr>
          <a:xfrm>
            <a:off x="5389603" y="607044"/>
            <a:ext cx="17366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 </a:t>
            </a:r>
            <a:r>
              <a:rPr lang="en-US" altLang="zh-CN" sz="3200" dirty="0">
                <a:latin typeface="-apple-system"/>
              </a:rPr>
              <a:t>wav2lip</a:t>
            </a:r>
            <a:endParaRPr lang="en-US" altLang="zh-CN" sz="1800" dirty="0">
              <a:latin typeface="-apple-system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6247AA2-167F-4B28-B409-B8B39866D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74" y="3522987"/>
            <a:ext cx="11257143" cy="32285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C47A5BF-0590-4A80-94CD-505672733CD5}"/>
              </a:ext>
            </a:extLst>
          </p:cNvPr>
          <p:cNvSpPr txBox="1"/>
          <p:nvPr/>
        </p:nvSpPr>
        <p:spPr>
          <a:xfrm>
            <a:off x="4829659" y="1747937"/>
            <a:ext cx="307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24292F"/>
                </a:solidFill>
                <a:effectLst/>
                <a:latin typeface="-apple-system"/>
              </a:rPr>
              <a:t>ACM Multimedia 2020.</a:t>
            </a:r>
            <a:endParaRPr lang="en-US" altLang="zh-CN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71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24884E-7958-4120-A831-BA215470078C}"/>
              </a:ext>
            </a:extLst>
          </p:cNvPr>
          <p:cNvSpPr txBox="1"/>
          <p:nvPr/>
        </p:nvSpPr>
        <p:spPr>
          <a:xfrm>
            <a:off x="1107558" y="315235"/>
            <a:ext cx="184731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2" name="game">
            <a:hlinkClick r:id="" action="ppaction://media"/>
            <a:extLst>
              <a:ext uri="{FF2B5EF4-FFF2-40B4-BE49-F238E27FC236}">
                <a16:creationId xmlns:a16="http://schemas.microsoft.com/office/drawing/2014/main" id="{AF292D51-FA9D-4433-B0F3-B4862066E4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410724"/>
            <a:ext cx="5205397" cy="2929180"/>
          </a:xfrm>
          <a:prstGeom prst="rect">
            <a:avLst/>
          </a:prstGeom>
        </p:spPr>
      </p:pic>
      <p:pic>
        <p:nvPicPr>
          <p:cNvPr id="5" name="game">
            <a:hlinkClick r:id="" action="ppaction://media"/>
            <a:extLst>
              <a:ext uri="{FF2B5EF4-FFF2-40B4-BE49-F238E27FC236}">
                <a16:creationId xmlns:a16="http://schemas.microsoft.com/office/drawing/2014/main" id="{BB1A8F44-607A-44C6-9877-ED68C02BC2D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85681" y="5447276"/>
            <a:ext cx="609600" cy="609600"/>
          </a:xfrm>
          <a:prstGeom prst="rect">
            <a:avLst/>
          </a:prstGeom>
        </p:spPr>
      </p:pic>
      <p:pic>
        <p:nvPicPr>
          <p:cNvPr id="7" name="game">
            <a:hlinkClick r:id="" action="ppaction://media"/>
            <a:extLst>
              <a:ext uri="{FF2B5EF4-FFF2-40B4-BE49-F238E27FC236}">
                <a16:creationId xmlns:a16="http://schemas.microsoft.com/office/drawing/2014/main" id="{CF591456-6C50-4DCD-8A3D-14D6ECEC0BD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96556" y="1903098"/>
            <a:ext cx="6595444" cy="43969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7B1822-4D3E-4B95-85BA-FA05E9455F6A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嘴型同步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94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24884E-7958-4120-A831-BA215470078C}"/>
              </a:ext>
            </a:extLst>
          </p:cNvPr>
          <p:cNvSpPr txBox="1"/>
          <p:nvPr/>
        </p:nvSpPr>
        <p:spPr>
          <a:xfrm>
            <a:off x="1107558" y="315235"/>
            <a:ext cx="184731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DEBB95-341F-49D9-81C5-382C94D42A10}"/>
              </a:ext>
            </a:extLst>
          </p:cNvPr>
          <p:cNvSpPr txBox="1"/>
          <p:nvPr/>
        </p:nvSpPr>
        <p:spPr>
          <a:xfrm>
            <a:off x="2701881" y="787031"/>
            <a:ext cx="73242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400" b="1" i="1" dirty="0">
                <a:latin typeface="思源宋体"/>
              </a:rPr>
              <a:t>” 通过向训练有素的唇语专家学习来生成准确的唇语”</a:t>
            </a:r>
            <a:endParaRPr lang="en-US" altLang="zh-CN" sz="2400" b="1" i="1" dirty="0">
              <a:latin typeface="思源宋体"/>
            </a:endParaRPr>
          </a:p>
          <a:p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FF482-8C62-4433-B2CD-8D203970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594" y="2425485"/>
            <a:ext cx="9055693" cy="40211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661F37-B03E-4F05-9E16-650B64046FED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嘴型同步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B20B1E-FD00-4999-8EC1-5D7323BF3598}"/>
              </a:ext>
            </a:extLst>
          </p:cNvPr>
          <p:cNvSpPr txBox="1"/>
          <p:nvPr/>
        </p:nvSpPr>
        <p:spPr>
          <a:xfrm>
            <a:off x="489550" y="1679583"/>
            <a:ext cx="8452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" panose="02020400000000000000"/>
                <a:ea typeface="思源宋体" panose="02020400000000000000"/>
              </a:rPr>
              <a:t>判别器：借用</a:t>
            </a:r>
            <a:r>
              <a:rPr lang="en-US" altLang="zh-CN" sz="2400" dirty="0" err="1">
                <a:latin typeface="思源宋体" panose="02020400000000000000"/>
                <a:ea typeface="思源宋体" panose="02020400000000000000"/>
              </a:rPr>
              <a:t>SyncNet</a:t>
            </a:r>
            <a:r>
              <a:rPr lang="zh-CN" altLang="en-US" sz="2400" dirty="0">
                <a:latin typeface="思源宋体" panose="02020400000000000000"/>
                <a:ea typeface="思源宋体" panose="02020400000000000000"/>
              </a:rPr>
              <a:t>，增加了额外的判别器判断嘴型同步</a:t>
            </a:r>
            <a:endParaRPr lang="en-US" altLang="zh-CN" sz="2400" dirty="0">
              <a:latin typeface="思源宋体" panose="02020400000000000000"/>
              <a:ea typeface="思源宋体" panose="0202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5369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24884E-7958-4120-A831-BA215470078C}"/>
              </a:ext>
            </a:extLst>
          </p:cNvPr>
          <p:cNvSpPr txBox="1"/>
          <p:nvPr/>
        </p:nvSpPr>
        <p:spPr>
          <a:xfrm>
            <a:off x="1107558" y="315235"/>
            <a:ext cx="184731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DEBB95-341F-49D9-81C5-382C94D42A10}"/>
              </a:ext>
            </a:extLst>
          </p:cNvPr>
          <p:cNvSpPr txBox="1"/>
          <p:nvPr/>
        </p:nvSpPr>
        <p:spPr>
          <a:xfrm>
            <a:off x="2512520" y="1042104"/>
            <a:ext cx="716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400" b="1" i="1" dirty="0">
                <a:latin typeface="思源宋体"/>
              </a:rPr>
              <a:t>” 通过向训练有素的唇语专家学习来生成准确的唇语”</a:t>
            </a:r>
            <a:endParaRPr lang="en-US" altLang="zh-CN" sz="2400" b="1" i="1" dirty="0">
              <a:latin typeface="思源宋体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390A08-529A-4422-BF00-EB69FB4A70EC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嘴型同步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117532-22F4-45E3-9F86-3405686229CF}"/>
              </a:ext>
            </a:extLst>
          </p:cNvPr>
          <p:cNvSpPr txBox="1"/>
          <p:nvPr/>
        </p:nvSpPr>
        <p:spPr>
          <a:xfrm>
            <a:off x="3729279" y="2783810"/>
            <a:ext cx="433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latin typeface="-apple-system"/>
              </a:rPr>
              <a:t>Towards Automatic Face-to-Face Translation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52414A-7D10-4611-8025-9E253A1D5D13}"/>
              </a:ext>
            </a:extLst>
          </p:cNvPr>
          <p:cNvSpPr txBox="1"/>
          <p:nvPr/>
        </p:nvSpPr>
        <p:spPr>
          <a:xfrm>
            <a:off x="787375" y="2014946"/>
            <a:ext cx="3066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" panose="02020400000000000000"/>
                <a:ea typeface="思源宋体 SemiBold" panose="02020600000000000000" pitchFamily="18" charset="-122"/>
              </a:rPr>
              <a:t>生成器：借用</a:t>
            </a:r>
            <a:r>
              <a:rPr lang="en-US" altLang="zh-CN" sz="2400" dirty="0" err="1">
                <a:latin typeface="思源宋体" panose="02020400000000000000"/>
                <a:ea typeface="思源宋体 SemiBold" panose="02020600000000000000" pitchFamily="18" charset="-122"/>
              </a:rPr>
              <a:t>LipGAN</a:t>
            </a:r>
            <a:endParaRPr lang="en-US" altLang="zh-CN" sz="2800" dirty="0">
              <a:latin typeface="思源宋体" panose="02020400000000000000"/>
              <a:ea typeface="思源宋体 SemiBold" panose="02020600000000000000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A10ADF-F496-4BD1-9745-17900F87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00" y="3364830"/>
            <a:ext cx="7934800" cy="25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3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24884E-7958-4120-A831-BA215470078C}"/>
              </a:ext>
            </a:extLst>
          </p:cNvPr>
          <p:cNvSpPr txBox="1"/>
          <p:nvPr/>
        </p:nvSpPr>
        <p:spPr>
          <a:xfrm>
            <a:off x="1107558" y="315235"/>
            <a:ext cx="184731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DEBB95-341F-49D9-81C5-382C94D42A10}"/>
              </a:ext>
            </a:extLst>
          </p:cNvPr>
          <p:cNvSpPr txBox="1"/>
          <p:nvPr/>
        </p:nvSpPr>
        <p:spPr>
          <a:xfrm>
            <a:off x="4507139" y="1456530"/>
            <a:ext cx="3443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不局限于特定的人物</a:t>
            </a:r>
            <a:endParaRPr lang="en-US" altLang="zh-CN" sz="2400" i="1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可以识别动态嘴唇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1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2" name="result_voice">
            <a:hlinkClick r:id="" action="ppaction://media"/>
            <a:extLst>
              <a:ext uri="{FF2B5EF4-FFF2-40B4-BE49-F238E27FC236}">
                <a16:creationId xmlns:a16="http://schemas.microsoft.com/office/drawing/2014/main" id="{8FE7099D-6A38-4994-AE67-7B1DF65DE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3071929"/>
            <a:ext cx="2851688" cy="3786071"/>
          </a:xfrm>
          <a:prstGeom prst="rect">
            <a:avLst/>
          </a:prstGeom>
        </p:spPr>
      </p:pic>
      <p:pic>
        <p:nvPicPr>
          <p:cNvPr id="5" name="trumpSing1">
            <a:hlinkClick r:id="" action="ppaction://media"/>
            <a:extLst>
              <a:ext uri="{FF2B5EF4-FFF2-40B4-BE49-F238E27FC236}">
                <a16:creationId xmlns:a16="http://schemas.microsoft.com/office/drawing/2014/main" id="{BD9CA833-0507-465C-85A8-956C290159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51688" y="2425157"/>
            <a:ext cx="6556914" cy="4432843"/>
          </a:xfrm>
          <a:prstGeom prst="rect">
            <a:avLst/>
          </a:prstGeom>
        </p:spPr>
      </p:pic>
      <p:pic>
        <p:nvPicPr>
          <p:cNvPr id="7" name="result_voice">
            <a:hlinkClick r:id="" action="ppaction://media"/>
            <a:extLst>
              <a:ext uri="{FF2B5EF4-FFF2-40B4-BE49-F238E27FC236}">
                <a16:creationId xmlns:a16="http://schemas.microsoft.com/office/drawing/2014/main" id="{6BE6BCCD-FA45-4DD1-92D4-9F35813CF2F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408602" y="3261751"/>
            <a:ext cx="2783398" cy="35962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F5D343-A2CF-4DEA-B915-3B4C7F5CB692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嘴型同步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1829E6-EBAE-4B4C-A21B-624A449D9229}"/>
              </a:ext>
            </a:extLst>
          </p:cNvPr>
          <p:cNvSpPr txBox="1"/>
          <p:nvPr/>
        </p:nvSpPr>
        <p:spPr>
          <a:xfrm>
            <a:off x="5422247" y="933310"/>
            <a:ext cx="110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优势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398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7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24884E-7958-4120-A831-BA215470078C}"/>
              </a:ext>
            </a:extLst>
          </p:cNvPr>
          <p:cNvSpPr txBox="1"/>
          <p:nvPr/>
        </p:nvSpPr>
        <p:spPr>
          <a:xfrm>
            <a:off x="1107558" y="315235"/>
            <a:ext cx="184731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DEBB95-341F-49D9-81C5-382C94D42A10}"/>
              </a:ext>
            </a:extLst>
          </p:cNvPr>
          <p:cNvSpPr txBox="1"/>
          <p:nvPr/>
        </p:nvSpPr>
        <p:spPr>
          <a:xfrm>
            <a:off x="700256" y="2446252"/>
            <a:ext cx="3380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优势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不局限于特定的人物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400" i="1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可以识别动态嘴唇</a:t>
            </a:r>
            <a:endParaRPr lang="en-US" altLang="zh-CN" sz="2400" i="1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1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trump1">
            <a:hlinkClick r:id="" action="ppaction://media"/>
            <a:extLst>
              <a:ext uri="{FF2B5EF4-FFF2-40B4-BE49-F238E27FC236}">
                <a16:creationId xmlns:a16="http://schemas.microsoft.com/office/drawing/2014/main" id="{02765159-A711-4EB4-BB84-5660C892E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6700" y="685800"/>
            <a:ext cx="8115300" cy="5486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BFFE08-82EE-4712-AE9C-CD2C68768596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嘴型同步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5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mp">
            <a:hlinkClick r:id="" action="ppaction://media"/>
            <a:extLst>
              <a:ext uri="{FF2B5EF4-FFF2-40B4-BE49-F238E27FC236}">
                <a16:creationId xmlns:a16="http://schemas.microsoft.com/office/drawing/2014/main" id="{AB1D7B17-1634-4F36-879D-99DA43CB6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4108" y="2798756"/>
            <a:ext cx="609600" cy="609600"/>
          </a:xfrm>
          <a:prstGeom prst="rect">
            <a:avLst/>
          </a:prstGeom>
        </p:spPr>
      </p:pic>
      <p:pic>
        <p:nvPicPr>
          <p:cNvPr id="5" name="阅读男声">
            <a:hlinkClick r:id="" action="ppaction://media"/>
            <a:extLst>
              <a:ext uri="{FF2B5EF4-FFF2-40B4-BE49-F238E27FC236}">
                <a16:creationId xmlns:a16="http://schemas.microsoft.com/office/drawing/2014/main" id="{1F0C5475-26AE-4354-A8EA-1437B448CD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4108" y="3563235"/>
            <a:ext cx="609600" cy="609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1A861DB-BF8E-4A00-A6DE-28711B2224A5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语音合成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D8A09D-C27D-45EF-A6B3-CD04777BFBA2}"/>
              </a:ext>
            </a:extLst>
          </p:cNvPr>
          <p:cNvSpPr txBox="1"/>
          <p:nvPr/>
        </p:nvSpPr>
        <p:spPr>
          <a:xfrm>
            <a:off x="1365788" y="1675131"/>
            <a:ext cx="6094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采用腾讯云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TTS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语音合成技术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08B40F-88B9-4B77-8FC6-1CB38727AA33}"/>
              </a:ext>
            </a:extLst>
          </p:cNvPr>
          <p:cNvSpPr txBox="1"/>
          <p:nvPr/>
        </p:nvSpPr>
        <p:spPr>
          <a:xfrm>
            <a:off x="2512662" y="2271815"/>
            <a:ext cx="1687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效果如何？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9B6EFF-7DCB-462D-9662-367D85FF63DE}"/>
              </a:ext>
            </a:extLst>
          </p:cNvPr>
          <p:cNvSpPr txBox="1"/>
          <p:nvPr/>
        </p:nvSpPr>
        <p:spPr>
          <a:xfrm>
            <a:off x="1152686" y="2868499"/>
            <a:ext cx="1959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情感女声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阅读男声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8AE93D-E59D-4E90-8F95-E0FA4470203A}"/>
              </a:ext>
            </a:extLst>
          </p:cNvPr>
          <p:cNvSpPr txBox="1"/>
          <p:nvPr/>
        </p:nvSpPr>
        <p:spPr>
          <a:xfrm>
            <a:off x="2404174" y="4224979"/>
            <a:ext cx="20825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听起来还可以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应用起来呢？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2CCD1D-6FFD-4368-8CC7-B2F94E110E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93" y="1905963"/>
            <a:ext cx="6425207" cy="36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C8CE950-5010-40C6-8A77-0C7B3274ADD6}"/>
              </a:ext>
            </a:extLst>
          </p:cNvPr>
          <p:cNvGrpSpPr/>
          <p:nvPr/>
        </p:nvGrpSpPr>
        <p:grpSpPr>
          <a:xfrm>
            <a:off x="218596" y="632475"/>
            <a:ext cx="11754808" cy="5299183"/>
            <a:chOff x="218596" y="632475"/>
            <a:chExt cx="11754808" cy="5299183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5E77402-50D8-4EB9-BDCA-AEFECA5C9F82}"/>
                </a:ext>
              </a:extLst>
            </p:cNvPr>
            <p:cNvGrpSpPr/>
            <p:nvPr/>
          </p:nvGrpSpPr>
          <p:grpSpPr>
            <a:xfrm>
              <a:off x="1062297" y="3213874"/>
              <a:ext cx="748923" cy="982333"/>
              <a:chOff x="1586974" y="542292"/>
              <a:chExt cx="1587909" cy="2082799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C45A715-6983-42EC-BA67-1755AB055F15}"/>
                  </a:ext>
                </a:extLst>
              </p:cNvPr>
              <p:cNvSpPr/>
              <p:nvPr/>
            </p:nvSpPr>
            <p:spPr>
              <a:xfrm>
                <a:off x="1697434" y="578428"/>
                <a:ext cx="1464866" cy="2046663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50BBD13-9C35-4624-BAED-813F3473F0F0}"/>
                  </a:ext>
                </a:extLst>
              </p:cNvPr>
              <p:cNvSpPr/>
              <p:nvPr/>
            </p:nvSpPr>
            <p:spPr>
              <a:xfrm>
                <a:off x="1826160" y="1082379"/>
                <a:ext cx="1207413" cy="142021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3F6251CA-50A4-477D-AFEE-CFF6AE9AB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5830" y="1195210"/>
                <a:ext cx="859450" cy="116169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511D219-0726-4B92-877B-831708193BA4}"/>
                  </a:ext>
                </a:extLst>
              </p:cNvPr>
              <p:cNvSpPr txBox="1"/>
              <p:nvPr/>
            </p:nvSpPr>
            <p:spPr>
              <a:xfrm>
                <a:off x="1586974" y="542292"/>
                <a:ext cx="1587909" cy="554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DB4945F-6438-462A-A984-6DF6EF0C668D}"/>
                </a:ext>
              </a:extLst>
            </p:cNvPr>
            <p:cNvGrpSpPr/>
            <p:nvPr/>
          </p:nvGrpSpPr>
          <p:grpSpPr>
            <a:xfrm>
              <a:off x="2849197" y="3247314"/>
              <a:ext cx="756719" cy="990313"/>
              <a:chOff x="2695712" y="756202"/>
              <a:chExt cx="1604439" cy="209971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7880CCB-B0EA-4E91-B007-56FF7170A736}"/>
                  </a:ext>
                </a:extLst>
              </p:cNvPr>
              <p:cNvSpPr/>
              <p:nvPr/>
            </p:nvSpPr>
            <p:spPr>
              <a:xfrm>
                <a:off x="2835285" y="809255"/>
                <a:ext cx="1464866" cy="2046664"/>
              </a:xfrm>
              <a:prstGeom prst="rect">
                <a:avLst/>
              </a:prstGeom>
              <a:solidFill>
                <a:srgbClr val="E5EC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7C931CA-4713-4651-B44E-C342CBE0BEA7}"/>
                  </a:ext>
                </a:extLst>
              </p:cNvPr>
              <p:cNvSpPr/>
              <p:nvPr/>
            </p:nvSpPr>
            <p:spPr>
              <a:xfrm>
                <a:off x="2964010" y="1296897"/>
                <a:ext cx="1207413" cy="144722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B1F7313-569B-4085-9972-E0C8A125BEA9}"/>
                  </a:ext>
                </a:extLst>
              </p:cNvPr>
              <p:cNvSpPr txBox="1"/>
              <p:nvPr/>
            </p:nvSpPr>
            <p:spPr>
              <a:xfrm>
                <a:off x="2695712" y="756202"/>
                <a:ext cx="1587909" cy="554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手势骨架</a:t>
                </a:r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A6F99223-8BF8-4D9C-ABE8-DF59C4501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3354" y="1435939"/>
                <a:ext cx="825669" cy="1196873"/>
              </a:xfrm>
              <a:prstGeom prst="rect">
                <a:avLst/>
              </a:prstGeom>
            </p:spPr>
          </p:pic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C5B904D-8995-4F97-B4D8-EF555202CC51}"/>
                </a:ext>
              </a:extLst>
            </p:cNvPr>
            <p:cNvGrpSpPr/>
            <p:nvPr/>
          </p:nvGrpSpPr>
          <p:grpSpPr>
            <a:xfrm>
              <a:off x="5369324" y="3497535"/>
              <a:ext cx="795161" cy="547819"/>
              <a:chOff x="3710548" y="1047873"/>
              <a:chExt cx="1200542" cy="827099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1A582D9-AA4B-4DF6-A520-9335D6BB1C37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4C05BF0-3F0F-409D-A223-2A89D1DE3FA6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9737F29-4D8E-4D8C-B330-9831D02A964C}"/>
                  </a:ext>
                </a:extLst>
              </p:cNvPr>
              <p:cNvSpPr txBox="1"/>
              <p:nvPr/>
            </p:nvSpPr>
            <p:spPr>
              <a:xfrm>
                <a:off x="3713756" y="1047873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3AB1FA7-6329-40F4-93D8-3CC67FCCD601}"/>
                  </a:ext>
                </a:extLst>
              </p:cNvPr>
              <p:cNvSpPr txBox="1"/>
              <p:nvPr/>
            </p:nvSpPr>
            <p:spPr>
              <a:xfrm>
                <a:off x="3710548" y="1389477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选中文字</a:t>
                </a: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134F029-A163-4AA9-AF41-91958C6F63C2}"/>
                </a:ext>
              </a:extLst>
            </p:cNvPr>
            <p:cNvGrpSpPr/>
            <p:nvPr/>
          </p:nvGrpSpPr>
          <p:grpSpPr>
            <a:xfrm>
              <a:off x="982508" y="1780136"/>
              <a:ext cx="928208" cy="815096"/>
              <a:chOff x="622964" y="208778"/>
              <a:chExt cx="1401416" cy="1230638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72A95DD-74E1-42EB-8FAE-4CE883840094}"/>
                  </a:ext>
                </a:extLst>
              </p:cNvPr>
              <p:cNvSpPr/>
              <p:nvPr/>
            </p:nvSpPr>
            <p:spPr>
              <a:xfrm>
                <a:off x="622964" y="237050"/>
                <a:ext cx="1401416" cy="1202366"/>
              </a:xfrm>
              <a:prstGeom prst="rect">
                <a:avLst/>
              </a:prstGeom>
              <a:solidFill>
                <a:srgbClr val="FFF3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76CE0CC-DC97-4738-BFD5-F0B13262E6FC}"/>
                  </a:ext>
                </a:extLst>
              </p:cNvPr>
              <p:cNvSpPr/>
              <p:nvPr/>
            </p:nvSpPr>
            <p:spPr>
              <a:xfrm>
                <a:off x="714628" y="595906"/>
                <a:ext cx="1205612" cy="746601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DA1A4E3-56B4-4AFA-8019-D58CD74C10C5}"/>
                  </a:ext>
                </a:extLst>
              </p:cNvPr>
              <p:cNvSpPr txBox="1"/>
              <p:nvPr/>
            </p:nvSpPr>
            <p:spPr>
              <a:xfrm>
                <a:off x="715025" y="208778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语音音频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16317D2-1B63-4496-B6E2-684E1888F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109" y="640854"/>
                <a:ext cx="1043113" cy="659231"/>
              </a:xfrm>
              <a:prstGeom prst="rect">
                <a:avLst/>
              </a:prstGeom>
            </p:spPr>
          </p:pic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61A8651-177C-4F18-8397-A860BE822AAB}"/>
                </a:ext>
              </a:extLst>
            </p:cNvPr>
            <p:cNvGrpSpPr/>
            <p:nvPr/>
          </p:nvGrpSpPr>
          <p:grpSpPr>
            <a:xfrm>
              <a:off x="2933360" y="1837672"/>
              <a:ext cx="1419819" cy="674005"/>
              <a:chOff x="2630276" y="209201"/>
              <a:chExt cx="2143654" cy="1017619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FD8E42B5-706C-404F-B2CE-9A324925A75A}"/>
                  </a:ext>
                </a:extLst>
              </p:cNvPr>
              <p:cNvGrpSpPr/>
              <p:nvPr/>
            </p:nvGrpSpPr>
            <p:grpSpPr>
              <a:xfrm>
                <a:off x="2630276" y="209201"/>
                <a:ext cx="2143654" cy="1017619"/>
                <a:chOff x="1697434" y="572344"/>
                <a:chExt cx="3010382" cy="1429063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A634C278-05C5-4FE5-9C43-D7B6B8872445}"/>
                    </a:ext>
                  </a:extLst>
                </p:cNvPr>
                <p:cNvSpPr/>
                <p:nvPr/>
              </p:nvSpPr>
              <p:spPr>
                <a:xfrm>
                  <a:off x="1697434" y="578429"/>
                  <a:ext cx="3010382" cy="1422978"/>
                </a:xfrm>
                <a:prstGeom prst="rect">
                  <a:avLst/>
                </a:prstGeom>
                <a:solidFill>
                  <a:srgbClr val="FFF0E5"/>
                </a:solidFill>
                <a:ln w="50800">
                  <a:noFill/>
                </a:ln>
                <a:effectLst>
                  <a:outerShdw blurRad="63500" dist="635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rgbClr val="FFF0E5"/>
                    </a:solidFill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A439F15E-16BB-4C72-AC76-E04605EB1712}"/>
                    </a:ext>
                  </a:extLst>
                </p:cNvPr>
                <p:cNvSpPr/>
                <p:nvPr/>
              </p:nvSpPr>
              <p:spPr>
                <a:xfrm>
                  <a:off x="1826160" y="1082378"/>
                  <a:ext cx="2742544" cy="745535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A141874-6FC1-414A-B064-EA71A442F964}"/>
                    </a:ext>
                  </a:extLst>
                </p:cNvPr>
                <p:cNvSpPr txBox="1"/>
                <p:nvPr/>
              </p:nvSpPr>
              <p:spPr>
                <a:xfrm>
                  <a:off x="2330587" y="572344"/>
                  <a:ext cx="1587910" cy="5546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100" dirty="0">
                      <a:latin typeface="思源宋体 SemiBold" panose="02020600000000000000" pitchFamily="18" charset="-122"/>
                      <a:ea typeface="思源宋体 SemiBold" panose="02020600000000000000" pitchFamily="18" charset="-122"/>
                    </a:rPr>
                    <a:t>指令文字</a:t>
                  </a:r>
                </a:p>
              </p:txBody>
            </p:sp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9E63C43-9C12-4F3F-A12D-500D76E77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728" y="744511"/>
                <a:ext cx="1682750" cy="225297"/>
              </a:xfrm>
              <a:prstGeom prst="rect">
                <a:avLst/>
              </a:prstGeom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D4EFE27-16AA-4C5A-B85C-51354EDECE20}"/>
                </a:ext>
              </a:extLst>
            </p:cNvPr>
            <p:cNvGrpSpPr/>
            <p:nvPr/>
          </p:nvGrpSpPr>
          <p:grpSpPr>
            <a:xfrm>
              <a:off x="4533180" y="5296337"/>
              <a:ext cx="809208" cy="540096"/>
              <a:chOff x="3689340" y="1059530"/>
              <a:chExt cx="1221750" cy="815442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CED6A92-3C7B-470C-8B33-ADE85A6F15CF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5562F0E-0E96-48F0-B12B-39EB99E2FB49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B43DEBF-6259-4C3A-A618-A21443666934}"/>
                  </a:ext>
                </a:extLst>
              </p:cNvPr>
              <p:cNvSpPr txBox="1"/>
              <p:nvPr/>
            </p:nvSpPr>
            <p:spPr>
              <a:xfrm>
                <a:off x="3689340" y="1059530"/>
                <a:ext cx="1130731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F6D2569-3399-4D7E-8C4C-84828795EDFF}"/>
                  </a:ext>
                </a:extLst>
              </p:cNvPr>
              <p:cNvSpPr txBox="1"/>
              <p:nvPr/>
            </p:nvSpPr>
            <p:spPr>
              <a:xfrm>
                <a:off x="3702875" y="1389476"/>
                <a:ext cx="1130731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光标左移</a:t>
                </a: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64EB8954-9A31-4AF6-83EB-D921C2262D4F}"/>
                </a:ext>
              </a:extLst>
            </p:cNvPr>
            <p:cNvGrpSpPr/>
            <p:nvPr/>
          </p:nvGrpSpPr>
          <p:grpSpPr>
            <a:xfrm>
              <a:off x="5403583" y="1633779"/>
              <a:ext cx="1556888" cy="986753"/>
              <a:chOff x="2728297" y="1721821"/>
              <a:chExt cx="2350604" cy="148980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6C01A84-2BB0-4AFB-8D3B-2CA9434DADE8}"/>
                  </a:ext>
                </a:extLst>
              </p:cNvPr>
              <p:cNvSpPr/>
              <p:nvPr/>
            </p:nvSpPr>
            <p:spPr>
              <a:xfrm>
                <a:off x="2728297" y="1754224"/>
                <a:ext cx="2350604" cy="1457404"/>
              </a:xfrm>
              <a:prstGeom prst="rect">
                <a:avLst/>
              </a:prstGeom>
              <a:solidFill>
                <a:srgbClr val="FFEBEB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3E5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AC499F6-B2BC-44AE-8FD4-0F1EEBCF4152}"/>
                  </a:ext>
                </a:extLst>
              </p:cNvPr>
              <p:cNvSpPr/>
              <p:nvPr/>
            </p:nvSpPr>
            <p:spPr>
              <a:xfrm>
                <a:off x="2819960" y="2113080"/>
                <a:ext cx="2168575" cy="97918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E6839A1F-F182-4206-9C82-59BAAC578749}"/>
                  </a:ext>
                </a:extLst>
              </p:cNvPr>
              <p:cNvSpPr txBox="1"/>
              <p:nvPr/>
            </p:nvSpPr>
            <p:spPr>
              <a:xfrm>
                <a:off x="3185922" y="1721821"/>
                <a:ext cx="1343711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句法结构树</a:t>
                </a:r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B7FA2A4-BD29-4451-B378-AAAF2A70C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392" y="2264594"/>
                <a:ext cx="1904025" cy="669896"/>
              </a:xfrm>
              <a:prstGeom prst="rect">
                <a:avLst/>
              </a:prstGeom>
            </p:spPr>
          </p:pic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10B57449-7ABC-4DCE-AD9D-429D80E6F664}"/>
                </a:ext>
              </a:extLst>
            </p:cNvPr>
            <p:cNvGrpSpPr/>
            <p:nvPr/>
          </p:nvGrpSpPr>
          <p:grpSpPr>
            <a:xfrm>
              <a:off x="7973400" y="1829930"/>
              <a:ext cx="1998567" cy="659037"/>
              <a:chOff x="4522535" y="639841"/>
              <a:chExt cx="3017455" cy="995018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E1346F6B-A680-4179-B1BB-52B826180103}"/>
                  </a:ext>
                </a:extLst>
              </p:cNvPr>
              <p:cNvSpPr/>
              <p:nvPr/>
            </p:nvSpPr>
            <p:spPr>
              <a:xfrm>
                <a:off x="4522535" y="663609"/>
                <a:ext cx="3017455" cy="971250"/>
              </a:xfrm>
              <a:prstGeom prst="rect">
                <a:avLst/>
              </a:prstGeom>
              <a:solidFill>
                <a:srgbClr val="FFEBF3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BAE34DDF-B367-43BD-8B29-5753DBF07E59}"/>
                  </a:ext>
                </a:extLst>
              </p:cNvPr>
              <p:cNvSpPr/>
              <p:nvPr/>
            </p:nvSpPr>
            <p:spPr>
              <a:xfrm>
                <a:off x="4614197" y="1022466"/>
                <a:ext cx="2841973" cy="49772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632B655-A140-4B7C-AA3E-E847B6D365FC}"/>
                  </a:ext>
                </a:extLst>
              </p:cNvPr>
              <p:cNvSpPr txBox="1"/>
              <p:nvPr/>
            </p:nvSpPr>
            <p:spPr>
              <a:xfrm>
                <a:off x="5441304" y="639841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程序代码</a:t>
                </a:r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0B606570-F7BE-4F7F-8F59-27391356C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0398" y="1146916"/>
                <a:ext cx="2545484" cy="252445"/>
              </a:xfrm>
              <a:prstGeom prst="rect">
                <a:avLst/>
              </a:prstGeom>
            </p:spPr>
          </p:pic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78FA7483-BA93-4EA1-B505-6540FA8EA579}"/>
                </a:ext>
              </a:extLst>
            </p:cNvPr>
            <p:cNvGrpSpPr/>
            <p:nvPr/>
          </p:nvGrpSpPr>
          <p:grpSpPr>
            <a:xfrm>
              <a:off x="4523600" y="4557165"/>
              <a:ext cx="800375" cy="544805"/>
              <a:chOff x="3702677" y="1052421"/>
              <a:chExt cx="1208413" cy="822551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5A48E29D-743B-483C-8AA3-929FDDEEF659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5F64866-7D61-4DE8-8C0A-04D7AD940129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7793BE4C-B6BA-4D75-8468-22E5B7A27A40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BCF01F7-B998-481A-B4B2-8B40DE24CEA0}"/>
                  </a:ext>
                </a:extLst>
              </p:cNvPr>
              <p:cNvSpPr txBox="1"/>
              <p:nvPr/>
            </p:nvSpPr>
            <p:spPr>
              <a:xfrm>
                <a:off x="3702882" y="1397146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光标上移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43AF3E8E-3703-4DFA-890E-47E504D3A8F3}"/>
                </a:ext>
              </a:extLst>
            </p:cNvPr>
            <p:cNvGrpSpPr/>
            <p:nvPr/>
          </p:nvGrpSpPr>
          <p:grpSpPr>
            <a:xfrm>
              <a:off x="6724165" y="4245705"/>
              <a:ext cx="2155351" cy="1561437"/>
              <a:chOff x="6169372" y="3504258"/>
              <a:chExt cx="3254166" cy="2357471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4ED75C0-6021-4E35-9409-1AE00B8953E0}"/>
                  </a:ext>
                </a:extLst>
              </p:cNvPr>
              <p:cNvSpPr/>
              <p:nvPr/>
            </p:nvSpPr>
            <p:spPr>
              <a:xfrm>
                <a:off x="6169372" y="3534697"/>
                <a:ext cx="3254166" cy="2327032"/>
              </a:xfrm>
              <a:prstGeom prst="rect">
                <a:avLst/>
              </a:prstGeom>
              <a:solidFill>
                <a:srgbClr val="F1E3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07B8663-C466-48FF-9443-3D9C821DE0CD}"/>
                  </a:ext>
                </a:extLst>
              </p:cNvPr>
              <p:cNvSpPr/>
              <p:nvPr/>
            </p:nvSpPr>
            <p:spPr>
              <a:xfrm>
                <a:off x="6284515" y="3908950"/>
                <a:ext cx="3001848" cy="1788782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A1A5188-DDC8-495C-BDD5-D2573B21BBA5}"/>
                  </a:ext>
                </a:extLst>
              </p:cNvPr>
              <p:cNvSpPr txBox="1"/>
              <p:nvPr/>
            </p:nvSpPr>
            <p:spPr>
              <a:xfrm>
                <a:off x="6996794" y="3504258"/>
                <a:ext cx="1639673" cy="39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代码编辑控制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500A81E-1119-4451-8E96-0C3DC40ED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7235" y="4010828"/>
                <a:ext cx="2781639" cy="1622961"/>
              </a:xfrm>
              <a:prstGeom prst="rect">
                <a:avLst/>
              </a:prstGeom>
            </p:spPr>
          </p:pic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41F9CA64-008C-42FB-9EBB-8013803CF6A4}"/>
                </a:ext>
              </a:extLst>
            </p:cNvPr>
            <p:cNvGrpSpPr/>
            <p:nvPr/>
          </p:nvGrpSpPr>
          <p:grpSpPr>
            <a:xfrm>
              <a:off x="9301661" y="3021379"/>
              <a:ext cx="2671743" cy="1687800"/>
              <a:chOff x="7325882" y="1120393"/>
              <a:chExt cx="4033820" cy="2548253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2E6A6B31-4DFA-470A-88AD-EAF63E0ED9C6}"/>
                  </a:ext>
                </a:extLst>
              </p:cNvPr>
              <p:cNvSpPr/>
              <p:nvPr/>
            </p:nvSpPr>
            <p:spPr>
              <a:xfrm>
                <a:off x="7325882" y="1152954"/>
                <a:ext cx="4033820" cy="2515692"/>
              </a:xfrm>
              <a:prstGeom prst="rect">
                <a:avLst/>
              </a:prstGeom>
              <a:solidFill>
                <a:srgbClr val="FCE3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6899932-CF6F-4A16-9A8C-20F8DC1535FC}"/>
                  </a:ext>
                </a:extLst>
              </p:cNvPr>
              <p:cNvSpPr/>
              <p:nvPr/>
            </p:nvSpPr>
            <p:spPr>
              <a:xfrm>
                <a:off x="7441026" y="1527207"/>
                <a:ext cx="3783815" cy="198366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A658263-4734-4676-8E26-FB9158F8F490}"/>
                  </a:ext>
                </a:extLst>
              </p:cNvPr>
              <p:cNvSpPr txBox="1"/>
              <p:nvPr/>
            </p:nvSpPr>
            <p:spPr>
              <a:xfrm>
                <a:off x="8521659" y="1120393"/>
                <a:ext cx="1657309" cy="39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代码编辑结果</a:t>
                </a: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7ACFFCE4-6978-461E-8CA3-7282B086C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026" y="1616246"/>
                <a:ext cx="3783815" cy="1782177"/>
              </a:xfrm>
              <a:prstGeom prst="rect">
                <a:avLst/>
              </a:prstGeom>
            </p:spPr>
          </p:pic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76CEF1C8-8044-4269-89AC-6A5AE7326D8E}"/>
                </a:ext>
              </a:extLst>
            </p:cNvPr>
            <p:cNvGrpSpPr/>
            <p:nvPr/>
          </p:nvGrpSpPr>
          <p:grpSpPr>
            <a:xfrm>
              <a:off x="2978445" y="632475"/>
              <a:ext cx="1316197" cy="544805"/>
              <a:chOff x="3702677" y="1052421"/>
              <a:chExt cx="1362135" cy="822551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CD68536-808D-4710-A4A3-7C953D29DA18}"/>
                  </a:ext>
                </a:extLst>
              </p:cNvPr>
              <p:cNvSpPr/>
              <p:nvPr/>
            </p:nvSpPr>
            <p:spPr>
              <a:xfrm>
                <a:off x="3717139" y="1088252"/>
                <a:ext cx="1347673" cy="786720"/>
              </a:xfrm>
              <a:prstGeom prst="rect">
                <a:avLst/>
              </a:prstGeom>
              <a:solidFill>
                <a:srgbClr val="FFF0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0E5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595BA8B-53FF-4DBE-AE12-2A4D6A8E21DC}"/>
                  </a:ext>
                </a:extLst>
              </p:cNvPr>
              <p:cNvSpPr/>
              <p:nvPr/>
            </p:nvSpPr>
            <p:spPr>
              <a:xfrm>
                <a:off x="3808804" y="1435495"/>
                <a:ext cx="1161378" cy="33855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90F1B65-0FF9-4663-AA24-4A6FCDFE19E9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359012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指令文字（中文）</a:t>
                </a: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B3408135-7010-4CC9-99C3-486BACD51A3A}"/>
                  </a:ext>
                </a:extLst>
              </p:cNvPr>
              <p:cNvSpPr txBox="1"/>
              <p:nvPr/>
            </p:nvSpPr>
            <p:spPr>
              <a:xfrm>
                <a:off x="3897785" y="1384089"/>
                <a:ext cx="999181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向世界问好</a:t>
                </a:r>
              </a:p>
            </p:txBody>
          </p:sp>
        </p:grp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E8BB9C9D-69B0-4030-A111-3E1F83F50438}"/>
                </a:ext>
              </a:extLst>
            </p:cNvPr>
            <p:cNvCxnSpPr/>
            <p:nvPr/>
          </p:nvCxnSpPr>
          <p:spPr>
            <a:xfrm>
              <a:off x="1928952" y="3785826"/>
              <a:ext cx="90220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D26C67C1-E4B8-42A1-A9D9-670175C539DB}"/>
                </a:ext>
              </a:extLst>
            </p:cNvPr>
            <p:cNvSpPr txBox="1"/>
            <p:nvPr/>
          </p:nvSpPr>
          <p:spPr>
            <a:xfrm>
              <a:off x="1832413" y="3778567"/>
              <a:ext cx="1029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Mediapipe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F6D70AF-C0D9-43AC-A42D-4DA90829CA3A}"/>
                </a:ext>
              </a:extLst>
            </p:cNvPr>
            <p:cNvGrpSpPr/>
            <p:nvPr/>
          </p:nvGrpSpPr>
          <p:grpSpPr>
            <a:xfrm>
              <a:off x="2080085" y="4423263"/>
              <a:ext cx="748923" cy="989956"/>
              <a:chOff x="1548517" y="2809125"/>
              <a:chExt cx="748922" cy="989956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20FB760-2B7B-4CFD-88EA-64A46799057C}"/>
                  </a:ext>
                </a:extLst>
              </p:cNvPr>
              <p:cNvSpPr/>
              <p:nvPr/>
            </p:nvSpPr>
            <p:spPr>
              <a:xfrm>
                <a:off x="1628150" y="2833790"/>
                <a:ext cx="656737" cy="965291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DFA68A0-F825-41CB-8258-BD2AA51E8E93}"/>
                  </a:ext>
                </a:extLst>
              </p:cNvPr>
              <p:cNvSpPr/>
              <p:nvPr/>
            </p:nvSpPr>
            <p:spPr>
              <a:xfrm>
                <a:off x="1688863" y="3071474"/>
                <a:ext cx="524903" cy="66983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E518036-F5E2-4E81-AF50-80F73EF8B1FE}"/>
                  </a:ext>
                </a:extLst>
              </p:cNvPr>
              <p:cNvSpPr txBox="1"/>
              <p:nvPr/>
            </p:nvSpPr>
            <p:spPr>
              <a:xfrm>
                <a:off x="1548517" y="2809125"/>
                <a:ext cx="748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6D88AC30-48D2-4CA0-9E97-8DE1BCE4A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771" y="3104382"/>
                <a:ext cx="341537" cy="604016"/>
              </a:xfrm>
              <a:prstGeom prst="rect">
                <a:avLst/>
              </a:prstGeom>
            </p:spPr>
          </p:pic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79CFD43-B3CE-4C19-A79F-8872C7C6D50D}"/>
                </a:ext>
              </a:extLst>
            </p:cNvPr>
            <p:cNvGrpSpPr/>
            <p:nvPr/>
          </p:nvGrpSpPr>
          <p:grpSpPr>
            <a:xfrm>
              <a:off x="2975739" y="5118697"/>
              <a:ext cx="840324" cy="812961"/>
              <a:chOff x="2237982" y="1584402"/>
              <a:chExt cx="1268729" cy="1227417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3AC843B-3241-4073-8AC0-8508E5C70FFA}"/>
                  </a:ext>
                </a:extLst>
              </p:cNvPr>
              <p:cNvSpPr/>
              <p:nvPr/>
            </p:nvSpPr>
            <p:spPr>
              <a:xfrm>
                <a:off x="2237982" y="1606546"/>
                <a:ext cx="1268729" cy="1205273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0992FC0-88A7-4015-A22A-9AF5EA077E61}"/>
                  </a:ext>
                </a:extLst>
              </p:cNvPr>
              <p:cNvSpPr/>
              <p:nvPr/>
            </p:nvSpPr>
            <p:spPr>
              <a:xfrm>
                <a:off x="2329646" y="1965404"/>
                <a:ext cx="1089194" cy="745779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D646E19-2C87-46AF-91A6-9336EDFB0F9D}"/>
                  </a:ext>
                </a:extLst>
              </p:cNvPr>
              <p:cNvSpPr txBox="1"/>
              <p:nvPr/>
            </p:nvSpPr>
            <p:spPr>
              <a:xfrm>
                <a:off x="2263067" y="1584402"/>
                <a:ext cx="1130730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BED7AC9-8E84-4104-80D1-F7F970D81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453" y="2043488"/>
                <a:ext cx="859785" cy="561427"/>
              </a:xfrm>
              <a:prstGeom prst="rect">
                <a:avLst/>
              </a:prstGeom>
            </p:spPr>
          </p:pic>
        </p:grp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AFE1097-DADB-4E20-848E-0AD0DC450C2B}"/>
                </a:ext>
              </a:extLst>
            </p:cNvPr>
            <p:cNvSpPr txBox="1"/>
            <p:nvPr/>
          </p:nvSpPr>
          <p:spPr>
            <a:xfrm>
              <a:off x="1913679" y="332380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特征提取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手势识别</a:t>
              </a:r>
            </a:p>
          </p:txBody>
        </p: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0FAF983E-6A5C-4FEA-9C76-0F865B95DD66}"/>
                </a:ext>
              </a:extLst>
            </p:cNvPr>
            <p:cNvCxnSpPr/>
            <p:nvPr/>
          </p:nvCxnSpPr>
          <p:spPr>
            <a:xfrm>
              <a:off x="1988355" y="2181592"/>
              <a:ext cx="90220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FE0C43AD-7ED3-4249-A717-28F92AFD919F}"/>
                </a:ext>
              </a:extLst>
            </p:cNvPr>
            <p:cNvSpPr txBox="1"/>
            <p:nvPr/>
          </p:nvSpPr>
          <p:spPr>
            <a:xfrm>
              <a:off x="1983287" y="21743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（通用）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4E1A4647-677D-4F5D-8776-7D18F85738C1}"/>
                </a:ext>
              </a:extLst>
            </p:cNvPr>
            <p:cNvSpPr txBox="1"/>
            <p:nvPr/>
          </p:nvSpPr>
          <p:spPr>
            <a:xfrm>
              <a:off x="1973081" y="189991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语音识别</a:t>
              </a:r>
            </a:p>
          </p:txBody>
        </p: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04D3D3FE-CF55-45E8-A001-601462D28E51}"/>
                </a:ext>
              </a:extLst>
            </p:cNvPr>
            <p:cNvGrpSpPr/>
            <p:nvPr/>
          </p:nvGrpSpPr>
          <p:grpSpPr>
            <a:xfrm>
              <a:off x="2589199" y="916743"/>
              <a:ext cx="389245" cy="983167"/>
              <a:chOff x="2049780" y="513772"/>
              <a:chExt cx="291934" cy="737375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AFCF8F7F-C812-4595-93EF-A29AF8AE9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291934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E742D4DD-6061-4647-A3B5-2C2AB4F7D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0" cy="73737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B868A356-C2C7-4BCF-9BC1-1C64DBC93495}"/>
                </a:ext>
              </a:extLst>
            </p:cNvPr>
            <p:cNvCxnSpPr>
              <a:cxnSpLocks/>
            </p:cNvCxnSpPr>
            <p:nvPr/>
          </p:nvCxnSpPr>
          <p:spPr>
            <a:xfrm>
              <a:off x="3560765" y="1283671"/>
              <a:ext cx="0" cy="51519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0F9846D8-9AF5-4672-BEE2-66011AE0DF88}"/>
                </a:ext>
              </a:extLst>
            </p:cNvPr>
            <p:cNvSpPr txBox="1"/>
            <p:nvPr/>
          </p:nvSpPr>
          <p:spPr>
            <a:xfrm>
              <a:off x="2765391" y="1386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文本翻译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5F93B38-B4EC-4BA7-A461-24B66B3CEFE8}"/>
                </a:ext>
              </a:extLst>
            </p:cNvPr>
            <p:cNvSpPr txBox="1"/>
            <p:nvPr/>
          </p:nvSpPr>
          <p:spPr>
            <a:xfrm>
              <a:off x="3523112" y="1272708"/>
              <a:ext cx="94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Google</a:t>
              </a: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Translate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D3301E5-7D8D-4EB9-8851-86CDCAEB9EA6}"/>
                </a:ext>
              </a:extLst>
            </p:cNvPr>
            <p:cNvCxnSpPr/>
            <p:nvPr/>
          </p:nvCxnSpPr>
          <p:spPr>
            <a:xfrm>
              <a:off x="4445373" y="2248490"/>
              <a:ext cx="90220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ABA4874F-235F-431F-BB93-3E28005F5845}"/>
                </a:ext>
              </a:extLst>
            </p:cNvPr>
            <p:cNvSpPr txBox="1"/>
            <p:nvPr/>
          </p:nvSpPr>
          <p:spPr>
            <a:xfrm>
              <a:off x="4629012" y="2256454"/>
              <a:ext cx="514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NLP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21359C3A-A2A6-4C92-A60A-B75E9D13F511}"/>
                </a:ext>
              </a:extLst>
            </p:cNvPr>
            <p:cNvSpPr txBox="1"/>
            <p:nvPr/>
          </p:nvSpPr>
          <p:spPr>
            <a:xfrm>
              <a:off x="4517775" y="177579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自然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语言处理</a:t>
              </a: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B6CF1C2-65D2-4918-BD53-5DED40DB3BBC}"/>
                </a:ext>
              </a:extLst>
            </p:cNvPr>
            <p:cNvSpPr/>
            <p:nvPr/>
          </p:nvSpPr>
          <p:spPr>
            <a:xfrm>
              <a:off x="4534500" y="1291767"/>
              <a:ext cx="5638848" cy="1541276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E61BD833-FFF1-4FC3-B9A0-5CB92DCB484A}"/>
                </a:ext>
              </a:extLst>
            </p:cNvPr>
            <p:cNvCxnSpPr/>
            <p:nvPr/>
          </p:nvCxnSpPr>
          <p:spPr>
            <a:xfrm>
              <a:off x="7011647" y="2232266"/>
              <a:ext cx="90220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DEC1CD7-95E4-407C-86F5-6DD812A2FC1E}"/>
                </a:ext>
              </a:extLst>
            </p:cNvPr>
            <p:cNvSpPr txBox="1"/>
            <p:nvPr/>
          </p:nvSpPr>
          <p:spPr>
            <a:xfrm>
              <a:off x="6920139" y="2248187"/>
              <a:ext cx="1138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GPT-3</a:t>
              </a:r>
            </a:p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(sub model)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C001F371-6668-4256-A2E1-75E2FEE29C5C}"/>
                </a:ext>
              </a:extLst>
            </p:cNvPr>
            <p:cNvSpPr txBox="1"/>
            <p:nvPr/>
          </p:nvSpPr>
          <p:spPr>
            <a:xfrm>
              <a:off x="7084051" y="175957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文法对应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转化模型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EECAF06-5A47-4BD0-A3A2-798B11DB3BC2}"/>
                </a:ext>
              </a:extLst>
            </p:cNvPr>
            <p:cNvSpPr txBox="1"/>
            <p:nvPr/>
          </p:nvSpPr>
          <p:spPr>
            <a:xfrm>
              <a:off x="4496047" y="1320535"/>
              <a:ext cx="4733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GPT-3</a:t>
              </a:r>
              <a:r>
                <a:rPr lang="zh-CN" altLang="en-US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：自然语言到程序代码的转换生成模型（开源）</a:t>
              </a:r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DF4E49-3EBC-46EE-ADE1-162DFB1377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37533" y="2137886"/>
              <a:ext cx="0" cy="799392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763E1CBC-C242-4FB2-AB91-281968620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1967" y="2137886"/>
              <a:ext cx="66556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8DE00EB6-262F-4DA1-86C1-8EA551B1C8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9515" y="3796581"/>
              <a:ext cx="1617092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BD6C0E2-3AA2-443B-A52C-EB3765AEE640}"/>
                </a:ext>
              </a:extLst>
            </p:cNvPr>
            <p:cNvSpPr txBox="1"/>
            <p:nvPr/>
          </p:nvSpPr>
          <p:spPr>
            <a:xfrm>
              <a:off x="3746540" y="3789322"/>
              <a:ext cx="1470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CNN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（自建模型）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5C62B3D1-9D54-4C8F-A1BC-ACEFD15C86E5}"/>
                </a:ext>
              </a:extLst>
            </p:cNvPr>
            <p:cNvSpPr txBox="1"/>
            <p:nvPr/>
          </p:nvSpPr>
          <p:spPr>
            <a:xfrm>
              <a:off x="3676456" y="3507119"/>
              <a:ext cx="1617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序列帧动作定义模型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3051182D-24A2-47C8-9D39-146218CC2405}"/>
                </a:ext>
              </a:extLst>
            </p:cNvPr>
            <p:cNvCxnSpPr>
              <a:cxnSpLocks/>
            </p:cNvCxnSpPr>
            <p:nvPr/>
          </p:nvCxnSpPr>
          <p:spPr>
            <a:xfrm>
              <a:off x="7913856" y="3843614"/>
              <a:ext cx="0" cy="3940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5C9BF30E-7FEA-4830-AC35-ADC54FE17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5663" y="3843614"/>
              <a:ext cx="163819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67A7EE1B-3ABE-4E32-9235-854BD37D008F}"/>
                </a:ext>
              </a:extLst>
            </p:cNvPr>
            <p:cNvSpPr txBox="1"/>
            <p:nvPr/>
          </p:nvSpPr>
          <p:spPr>
            <a:xfrm>
              <a:off x="6177413" y="3539702"/>
              <a:ext cx="1955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</a:lstStyle>
            <a:p>
              <a:r>
                <a:rPr lang="zh-CN" altLang="en-US" sz="1200" dirty="0"/>
                <a:t>特殊手势：对应辅助功能</a:t>
              </a: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23C60186-46A7-437D-BB9B-CD7793AEF211}"/>
                </a:ext>
              </a:extLst>
            </p:cNvPr>
            <p:cNvCxnSpPr>
              <a:cxnSpLocks/>
            </p:cNvCxnSpPr>
            <p:nvPr/>
          </p:nvCxnSpPr>
          <p:spPr>
            <a:xfrm>
              <a:off x="5442733" y="4947761"/>
              <a:ext cx="117809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DCC528F3-83DA-4792-8D29-D11121B9BCE0}"/>
                </a:ext>
              </a:extLst>
            </p:cNvPr>
            <p:cNvSpPr txBox="1"/>
            <p:nvPr/>
          </p:nvSpPr>
          <p:spPr>
            <a:xfrm>
              <a:off x="5459636" y="4977049"/>
              <a:ext cx="1161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普通手势：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对应光标定位</a:t>
              </a:r>
            </a:p>
          </p:txBody>
        </p: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319EA554-BB60-4715-96F2-C303C9E7AEA0}"/>
                </a:ext>
              </a:extLst>
            </p:cNvPr>
            <p:cNvCxnSpPr>
              <a:cxnSpLocks/>
            </p:cNvCxnSpPr>
            <p:nvPr/>
          </p:nvCxnSpPr>
          <p:spPr>
            <a:xfrm>
              <a:off x="5442733" y="5497627"/>
              <a:ext cx="117809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05CB13B3-5010-47E3-9B94-A086734FE66A}"/>
                </a:ext>
              </a:extLst>
            </p:cNvPr>
            <p:cNvCxnSpPr>
              <a:cxnSpLocks/>
            </p:cNvCxnSpPr>
            <p:nvPr/>
          </p:nvCxnSpPr>
          <p:spPr>
            <a:xfrm>
              <a:off x="2934063" y="4913994"/>
              <a:ext cx="1511311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AE30F6B6-CE84-439C-B422-E876E32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3912289" y="5514871"/>
              <a:ext cx="572712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B5C5E9E-D061-4C64-9BAD-681E69182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5365" y="4818030"/>
              <a:ext cx="0" cy="31236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E84F71E8-65F2-4B67-8887-EBD880098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172" y="5130398"/>
              <a:ext cx="163819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A0931493-A1F1-4313-82A2-7DDFB0D15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96" y="2713956"/>
              <a:ext cx="695053" cy="51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7521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24884E-7958-4120-A831-BA215470078C}"/>
              </a:ext>
            </a:extLst>
          </p:cNvPr>
          <p:cNvSpPr txBox="1"/>
          <p:nvPr/>
        </p:nvSpPr>
        <p:spPr>
          <a:xfrm>
            <a:off x="1107558" y="315235"/>
            <a:ext cx="184731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2" name="阅读男生">
            <a:hlinkClick r:id="" action="ppaction://media"/>
            <a:extLst>
              <a:ext uri="{FF2B5EF4-FFF2-40B4-BE49-F238E27FC236}">
                <a16:creationId xmlns:a16="http://schemas.microsoft.com/office/drawing/2014/main" id="{BC037671-6FE1-494F-87F7-24CAB217C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88399"/>
            <a:ext cx="5582134" cy="37738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80878E-DC2F-4799-9CD7-4A02F0453CC8}"/>
              </a:ext>
            </a:extLst>
          </p:cNvPr>
          <p:cNvSpPr txBox="1"/>
          <p:nvPr/>
        </p:nvSpPr>
        <p:spPr>
          <a:xfrm>
            <a:off x="1936721" y="1587250"/>
            <a:ext cx="153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阅读男声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8" name="情感女生1">
            <a:hlinkClick r:id="" action="ppaction://media"/>
            <a:extLst>
              <a:ext uri="{FF2B5EF4-FFF2-40B4-BE49-F238E27FC236}">
                <a16:creationId xmlns:a16="http://schemas.microsoft.com/office/drawing/2014/main" id="{CAA31754-E593-4596-931B-F7E6812324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09866" y="2188399"/>
            <a:ext cx="5582134" cy="37738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C5D2367-69A4-4295-AD35-FC49AB279E7A}"/>
              </a:ext>
            </a:extLst>
          </p:cNvPr>
          <p:cNvSpPr txBox="1"/>
          <p:nvPr/>
        </p:nvSpPr>
        <p:spPr>
          <a:xfrm>
            <a:off x="8720379" y="1587249"/>
            <a:ext cx="153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情感女声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560577-F70A-42F3-A518-9C18AE767015}"/>
              </a:ext>
            </a:extLst>
          </p:cNvPr>
          <p:cNvSpPr txBox="1"/>
          <p:nvPr/>
        </p:nvSpPr>
        <p:spPr>
          <a:xfrm>
            <a:off x="5328550" y="6129749"/>
            <a:ext cx="200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美中不足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！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03A08F-E61F-490C-9F20-255FC33DAF72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语音合成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8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24884E-7958-4120-A831-BA215470078C}"/>
              </a:ext>
            </a:extLst>
          </p:cNvPr>
          <p:cNvSpPr txBox="1"/>
          <p:nvPr/>
        </p:nvSpPr>
        <p:spPr>
          <a:xfrm>
            <a:off x="2437547" y="2761290"/>
            <a:ext cx="7105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合成不在训练集合中的说话人声音，更像具有</a:t>
            </a:r>
            <a:r>
              <a:rPr lang="en-US" altLang="zh-CN" sz="2000" dirty="0"/>
              <a:t>”</a:t>
            </a:r>
            <a:r>
              <a:rPr lang="zh-CN" altLang="en-US" sz="2000" dirty="0"/>
              <a:t>语音模仿</a:t>
            </a:r>
            <a:r>
              <a:rPr lang="en-US" altLang="zh-CN" sz="2000" dirty="0"/>
              <a:t>”</a:t>
            </a:r>
            <a:r>
              <a:rPr lang="zh-CN" altLang="en-US" sz="2000" dirty="0"/>
              <a:t>功能</a:t>
            </a:r>
            <a:endParaRPr lang="en-US" altLang="zh-CN" sz="2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5DBAF3-BD09-4002-9DEC-C9621058E45D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语音克隆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2E6E65-90EF-4BCB-9CBD-5B4A8DE91B44}"/>
              </a:ext>
            </a:extLst>
          </p:cNvPr>
          <p:cNvSpPr txBox="1"/>
          <p:nvPr/>
        </p:nvSpPr>
        <p:spPr>
          <a:xfrm>
            <a:off x="4526712" y="1269627"/>
            <a:ext cx="3309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-apple-system"/>
                <a:ea typeface="思源宋体 SemiBold" panose="02020600000000000000" pitchFamily="18" charset="-122"/>
              </a:rPr>
              <a:t>Real-Time-Voice-Cloning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B6D1AF-5DC4-48C9-8D3E-6EB468C14594}"/>
              </a:ext>
            </a:extLst>
          </p:cNvPr>
          <p:cNvSpPr txBox="1"/>
          <p:nvPr/>
        </p:nvSpPr>
        <p:spPr>
          <a:xfrm>
            <a:off x="566701" y="1766848"/>
            <a:ext cx="11229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 </a:t>
            </a:r>
            <a:r>
              <a:rPr lang="en-US" altLang="zh-CN" sz="2400" b="0" i="1" dirty="0">
                <a:solidFill>
                  <a:srgbClr val="24292F"/>
                </a:solidFill>
                <a:effectLst/>
                <a:latin typeface="-apple-system"/>
              </a:rPr>
              <a:t>Transfer Learning from Speaker Verification to </a:t>
            </a:r>
            <a:r>
              <a:rPr lang="en-US" altLang="zh-CN" sz="2400" b="0" i="1" dirty="0" err="1">
                <a:solidFill>
                  <a:srgbClr val="24292F"/>
                </a:solidFill>
                <a:effectLst/>
                <a:latin typeface="-apple-system"/>
              </a:rPr>
              <a:t>Multispeaker</a:t>
            </a:r>
            <a:r>
              <a:rPr lang="en-US" altLang="zh-CN" sz="2400" b="0" i="1" dirty="0">
                <a:solidFill>
                  <a:srgbClr val="24292F"/>
                </a:solidFill>
                <a:effectLst/>
                <a:latin typeface="-apple-system"/>
              </a:rPr>
              <a:t> Text-To-Speech Synthesis</a:t>
            </a:r>
            <a:endParaRPr lang="en-US" altLang="zh-CN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CD920A-54EB-41DF-9CFB-8AC0FF36C3FE}"/>
              </a:ext>
            </a:extLst>
          </p:cNvPr>
          <p:cNvSpPr txBox="1"/>
          <p:nvPr/>
        </p:nvSpPr>
        <p:spPr>
          <a:xfrm>
            <a:off x="5182204" y="2292077"/>
            <a:ext cx="160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-apple-system"/>
              </a:rPr>
              <a:t>NeurIPS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 2018</a:t>
            </a:r>
            <a:endParaRPr lang="zh-CN" altLang="en-US" dirty="0">
              <a:latin typeface="-apple-system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477963-F34A-4E8F-B431-56C151EF7A5F}"/>
              </a:ext>
            </a:extLst>
          </p:cNvPr>
          <p:cNvSpPr txBox="1"/>
          <p:nvPr/>
        </p:nvSpPr>
        <p:spPr>
          <a:xfrm>
            <a:off x="3146334" y="3429000"/>
            <a:ext cx="85158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输入：一段</a:t>
            </a:r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5s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左右的人声音频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          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一段文字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输出：根据文字合成的人声音频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优势：合成声音自然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	5s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内得到结果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		</a:t>
            </a:r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提供图形化界面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843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691D43F-498E-4134-8FD5-B26F5AE3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820"/>
            <a:ext cx="6776540" cy="16126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73DF38-1BC5-45BE-8155-94F6633CB9CC}"/>
              </a:ext>
            </a:extLst>
          </p:cNvPr>
          <p:cNvSpPr txBox="1"/>
          <p:nvPr/>
        </p:nvSpPr>
        <p:spPr>
          <a:xfrm>
            <a:off x="1142621" y="4545849"/>
            <a:ext cx="11267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宋体"/>
                <a:ea typeface="思源宋体 SemiBold" panose="02020600000000000000" pitchFamily="18" charset="-122"/>
              </a:rPr>
              <a:t>Synthesizer:</a:t>
            </a:r>
            <a:r>
              <a:rPr lang="zh-CN" altLang="en-US" sz="2400" dirty="0">
                <a:latin typeface="思源宋体"/>
              </a:rPr>
              <a:t>接受文本的输入和演讲者说话特征，输出一张对数梅尔谱图。</a:t>
            </a:r>
            <a:endParaRPr lang="en-US" altLang="zh-CN" sz="2400" dirty="0">
              <a:latin typeface="思源宋体"/>
              <a:ea typeface="思源宋体 SemiBold" panose="020206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788192-A211-4A8A-A035-01A03B4B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32" y="500382"/>
            <a:ext cx="5371668" cy="33631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2AC004-3342-44BB-90F6-819C0B8F0546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语音克隆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690654-0204-4F4D-BBAE-6F5CCBDE07A0}"/>
              </a:ext>
            </a:extLst>
          </p:cNvPr>
          <p:cNvSpPr txBox="1"/>
          <p:nvPr/>
        </p:nvSpPr>
        <p:spPr>
          <a:xfrm>
            <a:off x="2086456" y="3935696"/>
            <a:ext cx="789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宋体"/>
                <a:ea typeface="思源宋体 SemiBold" panose="02020600000000000000" pitchFamily="18" charset="-122"/>
              </a:rPr>
              <a:t>Speaker Encoder</a:t>
            </a:r>
            <a:r>
              <a:rPr lang="zh-CN" altLang="en-US" sz="2400" dirty="0">
                <a:latin typeface="思源宋体"/>
                <a:ea typeface="思源宋体 SemiBold" panose="02020600000000000000" pitchFamily="18" charset="-122"/>
              </a:rPr>
              <a:t>：接收人声输入，输出演讲者的说话特征</a:t>
            </a:r>
            <a:endParaRPr lang="en-US" altLang="zh-CN" sz="2400" dirty="0">
              <a:latin typeface="思源宋体"/>
              <a:ea typeface="思源宋体 SemiBold" panose="020206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27B172-BDEF-4A66-B091-9958DCE7262C}"/>
              </a:ext>
            </a:extLst>
          </p:cNvPr>
          <p:cNvSpPr txBox="1"/>
          <p:nvPr/>
        </p:nvSpPr>
        <p:spPr>
          <a:xfrm>
            <a:off x="2799376" y="5156002"/>
            <a:ext cx="6964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宋体"/>
                <a:ea typeface="思源宋体 SemiBold" panose="02020600000000000000" pitchFamily="18" charset="-122"/>
              </a:rPr>
              <a:t>Vocoder:</a:t>
            </a:r>
            <a:r>
              <a:rPr lang="zh-CN" altLang="en-US" sz="2400" dirty="0">
                <a:latin typeface="思源宋体"/>
              </a:rPr>
              <a:t>中性人声编码器，把梅尔谱图中的信息编码成时域波形，进而由音频编码器输出声音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7910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691D43F-498E-4134-8FD5-B26F5AE32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11" y="1161813"/>
            <a:ext cx="9201262" cy="2189696"/>
          </a:xfrm>
          <a:prstGeom prst="rect">
            <a:avLst/>
          </a:prstGeom>
        </p:spPr>
      </p:pic>
      <p:pic>
        <p:nvPicPr>
          <p:cNvPr id="2" name="trump2">
            <a:hlinkClick r:id="" action="ppaction://media"/>
            <a:extLst>
              <a:ext uri="{FF2B5EF4-FFF2-40B4-BE49-F238E27FC236}">
                <a16:creationId xmlns:a16="http://schemas.microsoft.com/office/drawing/2014/main" id="{13BB8372-BC39-4AEE-906C-4190376B0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6447" y="3938911"/>
            <a:ext cx="609600" cy="609600"/>
          </a:xfrm>
          <a:prstGeom prst="rect">
            <a:avLst/>
          </a:prstGeom>
        </p:spPr>
      </p:pic>
      <p:pic>
        <p:nvPicPr>
          <p:cNvPr id="4" name="great_again">
            <a:hlinkClick r:id="" action="ppaction://media"/>
            <a:extLst>
              <a:ext uri="{FF2B5EF4-FFF2-40B4-BE49-F238E27FC236}">
                <a16:creationId xmlns:a16="http://schemas.microsoft.com/office/drawing/2014/main" id="{D8F26EB9-6E3E-416B-93E9-DAD8F6361C7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44778" y="4331535"/>
            <a:ext cx="609600" cy="60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5EE42B-D4AE-4CF3-88CA-8006C6AA1E63}"/>
              </a:ext>
            </a:extLst>
          </p:cNvPr>
          <p:cNvSpPr txBox="1"/>
          <p:nvPr/>
        </p:nvSpPr>
        <p:spPr>
          <a:xfrm>
            <a:off x="461315" y="5585420"/>
            <a:ext cx="7329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I always have a dream to make China great again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F32EC6-6F16-4858-B6B2-1306BB7F1CDA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语音克隆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72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at_again">
            <a:hlinkClick r:id="" action="ppaction://media"/>
            <a:extLst>
              <a:ext uri="{FF2B5EF4-FFF2-40B4-BE49-F238E27FC236}">
                <a16:creationId xmlns:a16="http://schemas.microsoft.com/office/drawing/2014/main" id="{50012EEA-2684-4C4D-BD31-EFFD86695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8229" y="1371600"/>
            <a:ext cx="8115300" cy="5486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877FC3-A472-4974-A393-479EB8EA8410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语音克隆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3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5B4FBD5-07AA-4460-98AE-54159C96949D}"/>
              </a:ext>
            </a:extLst>
          </p:cNvPr>
          <p:cNvSpPr txBox="1"/>
          <p:nvPr/>
        </p:nvSpPr>
        <p:spPr>
          <a:xfrm>
            <a:off x="2109005" y="833961"/>
            <a:ext cx="3640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选择感兴趣的语音和视频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8F34DC-A41D-48C7-A0FA-3922C8244A09}"/>
              </a:ext>
            </a:extLst>
          </p:cNvPr>
          <p:cNvSpPr txBox="1"/>
          <p:nvPr/>
        </p:nvSpPr>
        <p:spPr>
          <a:xfrm>
            <a:off x="3108647" y="1459060"/>
            <a:ext cx="14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启动程序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685383-2962-4527-BB31-08BB8CAEFBF5}"/>
              </a:ext>
            </a:extLst>
          </p:cNvPr>
          <p:cNvSpPr txBox="1"/>
          <p:nvPr/>
        </p:nvSpPr>
        <p:spPr>
          <a:xfrm>
            <a:off x="3108647" y="2084159"/>
            <a:ext cx="14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开始录音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AC9753-86A2-44EF-B191-23694A791833}"/>
              </a:ext>
            </a:extLst>
          </p:cNvPr>
          <p:cNvSpPr txBox="1"/>
          <p:nvPr/>
        </p:nvSpPr>
        <p:spPr>
          <a:xfrm>
            <a:off x="3108647" y="2709258"/>
            <a:ext cx="14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语音识别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98A7F0-1227-4FFC-B6B9-3379BC40EAF2}"/>
              </a:ext>
            </a:extLst>
          </p:cNvPr>
          <p:cNvSpPr txBox="1"/>
          <p:nvPr/>
        </p:nvSpPr>
        <p:spPr>
          <a:xfrm>
            <a:off x="3108647" y="3342530"/>
            <a:ext cx="14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智能聊天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A9A641-751E-4696-9F8A-7A8598C61BC2}"/>
              </a:ext>
            </a:extLst>
          </p:cNvPr>
          <p:cNvSpPr txBox="1"/>
          <p:nvPr/>
        </p:nvSpPr>
        <p:spPr>
          <a:xfrm>
            <a:off x="3108647" y="3975802"/>
            <a:ext cx="14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机器翻译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8ECAD3-4E93-4159-913E-C6F13399DBBB}"/>
              </a:ext>
            </a:extLst>
          </p:cNvPr>
          <p:cNvSpPr txBox="1"/>
          <p:nvPr/>
        </p:nvSpPr>
        <p:spPr>
          <a:xfrm>
            <a:off x="3108647" y="4609074"/>
            <a:ext cx="14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声音克隆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188FAE-9C0B-4072-AEE4-90CD8BD8D3EF}"/>
              </a:ext>
            </a:extLst>
          </p:cNvPr>
          <p:cNvSpPr txBox="1"/>
          <p:nvPr/>
        </p:nvSpPr>
        <p:spPr>
          <a:xfrm>
            <a:off x="3108647" y="5242346"/>
            <a:ext cx="14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嘴型同步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CFC69C-7E30-403A-998E-EE1BD5A1B5DE}"/>
              </a:ext>
            </a:extLst>
          </p:cNvPr>
          <p:cNvSpPr txBox="1"/>
          <p:nvPr/>
        </p:nvSpPr>
        <p:spPr>
          <a:xfrm>
            <a:off x="3108647" y="5875618"/>
            <a:ext cx="14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输出视频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3405BD-5A04-4B26-93C8-8F0B0CF653C0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总结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4D720E1-EBA9-4B6F-9AFE-B3D715E3A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93" y="2249825"/>
            <a:ext cx="6425207" cy="365563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615E24E-EE7F-4A45-8643-4A4AF386E49B}"/>
              </a:ext>
            </a:extLst>
          </p:cNvPr>
          <p:cNvSpPr/>
          <p:nvPr/>
        </p:nvSpPr>
        <p:spPr>
          <a:xfrm>
            <a:off x="1766807" y="2709258"/>
            <a:ext cx="3983065" cy="3166360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248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_x264">
            <a:hlinkClick r:id="" action="ppaction://media"/>
            <a:extLst>
              <a:ext uri="{FF2B5EF4-FFF2-40B4-BE49-F238E27FC236}">
                <a16:creationId xmlns:a16="http://schemas.microsoft.com/office/drawing/2014/main" id="{5AF6274B-D1BF-4DBE-83DB-57CCCF0D2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8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F877FC3-A472-4974-A393-479EB8EA8410}"/>
              </a:ext>
            </a:extLst>
          </p:cNvPr>
          <p:cNvSpPr txBox="1"/>
          <p:nvPr/>
        </p:nvSpPr>
        <p:spPr>
          <a:xfrm>
            <a:off x="489551" y="249186"/>
            <a:ext cx="190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开源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AB1A87-B11A-4599-ACAF-5EA39AC5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6" y="1121967"/>
            <a:ext cx="5178226" cy="34096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7EAEC0-A459-44CD-A6FC-D99039CE3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947" y="1349166"/>
            <a:ext cx="5754086" cy="31824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954BA-D885-46F4-8C81-A19F99E3E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3" y="4975940"/>
            <a:ext cx="6445204" cy="16768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85B8DE-17CE-43A9-A9C0-C3DBBD1F9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425" y="4647331"/>
            <a:ext cx="6371800" cy="200541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43CF8C9-7E4A-4B1A-8905-9017CFE7E19D}"/>
              </a:ext>
            </a:extLst>
          </p:cNvPr>
          <p:cNvSpPr txBox="1"/>
          <p:nvPr/>
        </p:nvSpPr>
        <p:spPr>
          <a:xfrm>
            <a:off x="3176221" y="475636"/>
            <a:ext cx="6159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6"/>
              </a:rPr>
              <a:t>SDU-NSY/AI-Practice: </a:t>
            </a:r>
            <a:r>
              <a:rPr lang="zh-CN" altLang="en-US" dirty="0">
                <a:hlinkClick r:id="rId6"/>
              </a:rPr>
              <a:t>人工智能实践应用项目仓库 </a:t>
            </a:r>
            <a:r>
              <a:rPr lang="en-US" altLang="zh-CN" dirty="0">
                <a:hlinkClick r:id="rId6"/>
              </a:rPr>
              <a:t>(github.com)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395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F877FC3-A472-4974-A393-479EB8EA8410}"/>
              </a:ext>
            </a:extLst>
          </p:cNvPr>
          <p:cNvSpPr txBox="1"/>
          <p:nvPr/>
        </p:nvSpPr>
        <p:spPr>
          <a:xfrm>
            <a:off x="489550" y="249186"/>
            <a:ext cx="23621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评价与展望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C75698-894F-4126-8076-E4B752F7A3F0}"/>
              </a:ext>
            </a:extLst>
          </p:cNvPr>
          <p:cNvSpPr txBox="1"/>
          <p:nvPr/>
        </p:nvSpPr>
        <p:spPr>
          <a:xfrm>
            <a:off x="5361183" y="1085089"/>
            <a:ext cx="1285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评价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ED1A2C-0A02-4C47-AAA5-1DDBC0D48E9F}"/>
              </a:ext>
            </a:extLst>
          </p:cNvPr>
          <p:cNvSpPr txBox="1"/>
          <p:nvPr/>
        </p:nvSpPr>
        <p:spPr>
          <a:xfrm>
            <a:off x="3968917" y="2131529"/>
            <a:ext cx="3769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对输入音频品质要求较高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955735-C715-4D46-8361-A3141B131A2C}"/>
              </a:ext>
            </a:extLst>
          </p:cNvPr>
          <p:cNvSpPr txBox="1"/>
          <p:nvPr/>
        </p:nvSpPr>
        <p:spPr>
          <a:xfrm>
            <a:off x="4327961" y="2593194"/>
            <a:ext cx="3769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对中文克隆效果欠佳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964616-7874-4E17-B22E-7AA3956899D8}"/>
              </a:ext>
            </a:extLst>
          </p:cNvPr>
          <p:cNvSpPr txBox="1"/>
          <p:nvPr/>
        </p:nvSpPr>
        <p:spPr>
          <a:xfrm>
            <a:off x="3731277" y="1669864"/>
            <a:ext cx="424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实现预期目标，合成效果较好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9DBC19-E129-41BA-B4A4-6CA40AC979EA}"/>
              </a:ext>
            </a:extLst>
          </p:cNvPr>
          <p:cNvSpPr txBox="1"/>
          <p:nvPr/>
        </p:nvSpPr>
        <p:spPr>
          <a:xfrm>
            <a:off x="5306939" y="3429000"/>
            <a:ext cx="1285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展望</a:t>
            </a:r>
            <a:endParaRPr lang="en-US" altLang="zh-CN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AF6647B-297F-441A-ACDA-888468DFFD25}"/>
              </a:ext>
            </a:extLst>
          </p:cNvPr>
          <p:cNvSpPr txBox="1"/>
          <p:nvPr/>
        </p:nvSpPr>
        <p:spPr>
          <a:xfrm>
            <a:off x="4809700" y="4053179"/>
            <a:ext cx="2274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动漫角色配音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05F8ED-323D-4AA1-8EB2-744BD91DC467}"/>
              </a:ext>
            </a:extLst>
          </p:cNvPr>
          <p:cNvSpPr txBox="1"/>
          <p:nvPr/>
        </p:nvSpPr>
        <p:spPr>
          <a:xfrm>
            <a:off x="4866528" y="4592662"/>
            <a:ext cx="2274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短时频特效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EB41437-3DC5-4584-A986-08EA24A79F4D}"/>
              </a:ext>
            </a:extLst>
          </p:cNvPr>
          <p:cNvSpPr txBox="1"/>
          <p:nvPr/>
        </p:nvSpPr>
        <p:spPr>
          <a:xfrm>
            <a:off x="4809700" y="5132145"/>
            <a:ext cx="2274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满足个人幻想</a:t>
            </a:r>
            <a:endParaRPr lang="en-US" altLang="zh-CN" sz="24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196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335F3453-38BD-409A-87CB-1494792F6A22}"/>
              </a:ext>
            </a:extLst>
          </p:cNvPr>
          <p:cNvSpPr txBox="1"/>
          <p:nvPr/>
        </p:nvSpPr>
        <p:spPr>
          <a:xfrm>
            <a:off x="4621879" y="2813540"/>
            <a:ext cx="2948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Thanks</a:t>
            </a:r>
            <a:r>
              <a:rPr lang="zh-CN" altLang="en-US" sz="6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！</a:t>
            </a:r>
            <a:endParaRPr lang="en-US" altLang="zh-CN" sz="6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89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CDB5739-F7CD-4644-A96E-A4D8F4A0D1AD}"/>
              </a:ext>
            </a:extLst>
          </p:cNvPr>
          <p:cNvGrpSpPr/>
          <p:nvPr/>
        </p:nvGrpSpPr>
        <p:grpSpPr>
          <a:xfrm>
            <a:off x="218596" y="632475"/>
            <a:ext cx="11754808" cy="5299183"/>
            <a:chOff x="163947" y="474356"/>
            <a:chExt cx="8816106" cy="3974387"/>
          </a:xfrm>
          <a:effectLst/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C5B904D-8995-4F97-B4D8-EF555202CC51}"/>
                </a:ext>
              </a:extLst>
            </p:cNvPr>
            <p:cNvGrpSpPr/>
            <p:nvPr/>
          </p:nvGrpSpPr>
          <p:grpSpPr>
            <a:xfrm>
              <a:off x="4026993" y="2623151"/>
              <a:ext cx="596371" cy="410864"/>
              <a:chOff x="3710548" y="1047873"/>
              <a:chExt cx="1200542" cy="827099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1A582D9-AA4B-4DF6-A520-9335D6BB1C37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4C05BF0-3F0F-409D-A223-2A89D1DE3FA6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9737F29-4D8E-4D8C-B330-9831D02A964C}"/>
                  </a:ext>
                </a:extLst>
              </p:cNvPr>
              <p:cNvSpPr txBox="1"/>
              <p:nvPr/>
            </p:nvSpPr>
            <p:spPr>
              <a:xfrm>
                <a:off x="3713756" y="1047873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3AB1FA7-6329-40F4-93D8-3CC67FCCD601}"/>
                  </a:ext>
                </a:extLst>
              </p:cNvPr>
              <p:cNvSpPr txBox="1"/>
              <p:nvPr/>
            </p:nvSpPr>
            <p:spPr>
              <a:xfrm>
                <a:off x="3710548" y="1389477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选中文字</a:t>
                </a: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134F029-A163-4AA9-AF41-91958C6F63C2}"/>
                </a:ext>
              </a:extLst>
            </p:cNvPr>
            <p:cNvGrpSpPr/>
            <p:nvPr/>
          </p:nvGrpSpPr>
          <p:grpSpPr>
            <a:xfrm>
              <a:off x="736881" y="1335102"/>
              <a:ext cx="696156" cy="611322"/>
              <a:chOff x="622964" y="208778"/>
              <a:chExt cx="1401416" cy="1230638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72A95DD-74E1-42EB-8FAE-4CE883840094}"/>
                  </a:ext>
                </a:extLst>
              </p:cNvPr>
              <p:cNvSpPr/>
              <p:nvPr/>
            </p:nvSpPr>
            <p:spPr>
              <a:xfrm>
                <a:off x="622964" y="237050"/>
                <a:ext cx="1401416" cy="1202366"/>
              </a:xfrm>
              <a:prstGeom prst="rect">
                <a:avLst/>
              </a:prstGeom>
              <a:solidFill>
                <a:srgbClr val="FFF3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76CE0CC-DC97-4738-BFD5-F0B13262E6FC}"/>
                  </a:ext>
                </a:extLst>
              </p:cNvPr>
              <p:cNvSpPr/>
              <p:nvPr/>
            </p:nvSpPr>
            <p:spPr>
              <a:xfrm>
                <a:off x="714628" y="595906"/>
                <a:ext cx="1205612" cy="746601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DA1A4E3-56B4-4AFA-8019-D58CD74C10C5}"/>
                  </a:ext>
                </a:extLst>
              </p:cNvPr>
              <p:cNvSpPr txBox="1"/>
              <p:nvPr/>
            </p:nvSpPr>
            <p:spPr>
              <a:xfrm>
                <a:off x="715025" y="208778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语音音频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16317D2-1B63-4496-B6E2-684E1888F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109" y="640854"/>
                <a:ext cx="1043113" cy="659231"/>
              </a:xfrm>
              <a:prstGeom prst="rect">
                <a:avLst/>
              </a:prstGeom>
            </p:spPr>
          </p:pic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61A8651-177C-4F18-8397-A860BE822AAB}"/>
                </a:ext>
              </a:extLst>
            </p:cNvPr>
            <p:cNvGrpSpPr/>
            <p:nvPr/>
          </p:nvGrpSpPr>
          <p:grpSpPr>
            <a:xfrm>
              <a:off x="2200020" y="1378254"/>
              <a:ext cx="1064864" cy="505504"/>
              <a:chOff x="2630276" y="209201"/>
              <a:chExt cx="2143654" cy="1017619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FD8E42B5-706C-404F-B2CE-9A324925A75A}"/>
                  </a:ext>
                </a:extLst>
              </p:cNvPr>
              <p:cNvGrpSpPr/>
              <p:nvPr/>
            </p:nvGrpSpPr>
            <p:grpSpPr>
              <a:xfrm>
                <a:off x="2630276" y="209201"/>
                <a:ext cx="2143654" cy="1017619"/>
                <a:chOff x="1697434" y="572344"/>
                <a:chExt cx="3010382" cy="1429063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A634C278-05C5-4FE5-9C43-D7B6B8872445}"/>
                    </a:ext>
                  </a:extLst>
                </p:cNvPr>
                <p:cNvSpPr/>
                <p:nvPr/>
              </p:nvSpPr>
              <p:spPr>
                <a:xfrm>
                  <a:off x="1697434" y="578429"/>
                  <a:ext cx="3010382" cy="1422978"/>
                </a:xfrm>
                <a:prstGeom prst="rect">
                  <a:avLst/>
                </a:prstGeom>
                <a:solidFill>
                  <a:srgbClr val="FFF0E5"/>
                </a:solidFill>
                <a:ln w="50800">
                  <a:noFill/>
                </a:ln>
                <a:effectLst>
                  <a:outerShdw blurRad="63500" dist="635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rgbClr val="FFF0E5"/>
                    </a:solidFill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A439F15E-16BB-4C72-AC76-E04605EB1712}"/>
                    </a:ext>
                  </a:extLst>
                </p:cNvPr>
                <p:cNvSpPr/>
                <p:nvPr/>
              </p:nvSpPr>
              <p:spPr>
                <a:xfrm>
                  <a:off x="1826160" y="1082378"/>
                  <a:ext cx="2742544" cy="745535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A141874-6FC1-414A-B064-EA71A442F964}"/>
                    </a:ext>
                  </a:extLst>
                </p:cNvPr>
                <p:cNvSpPr txBox="1"/>
                <p:nvPr/>
              </p:nvSpPr>
              <p:spPr>
                <a:xfrm>
                  <a:off x="2330587" y="572344"/>
                  <a:ext cx="1587910" cy="5546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100" dirty="0">
                      <a:latin typeface="思源宋体 SemiBold" panose="02020600000000000000" pitchFamily="18" charset="-122"/>
                      <a:ea typeface="思源宋体 SemiBold" panose="02020600000000000000" pitchFamily="18" charset="-122"/>
                    </a:rPr>
                    <a:t>指令文字</a:t>
                  </a:r>
                </a:p>
              </p:txBody>
            </p:sp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9E63C43-9C12-4F3F-A12D-500D76E77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728" y="744511"/>
                <a:ext cx="1682750" cy="225297"/>
              </a:xfrm>
              <a:prstGeom prst="rect">
                <a:avLst/>
              </a:prstGeom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D4EFE27-16AA-4C5A-B85C-51354EDECE20}"/>
                </a:ext>
              </a:extLst>
            </p:cNvPr>
            <p:cNvGrpSpPr/>
            <p:nvPr/>
          </p:nvGrpSpPr>
          <p:grpSpPr>
            <a:xfrm>
              <a:off x="3399885" y="3972252"/>
              <a:ext cx="606906" cy="405072"/>
              <a:chOff x="3689340" y="1059530"/>
              <a:chExt cx="1221750" cy="815442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CED6A92-3C7B-470C-8B33-ADE85A6F15CF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5562F0E-0E96-48F0-B12B-39EB99E2FB49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B43DEBF-6259-4C3A-A618-A21443666934}"/>
                  </a:ext>
                </a:extLst>
              </p:cNvPr>
              <p:cNvSpPr txBox="1"/>
              <p:nvPr/>
            </p:nvSpPr>
            <p:spPr>
              <a:xfrm>
                <a:off x="3689340" y="1059530"/>
                <a:ext cx="1130731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F6D2569-3399-4D7E-8C4C-84828795EDFF}"/>
                  </a:ext>
                </a:extLst>
              </p:cNvPr>
              <p:cNvSpPr txBox="1"/>
              <p:nvPr/>
            </p:nvSpPr>
            <p:spPr>
              <a:xfrm>
                <a:off x="3702875" y="1389476"/>
                <a:ext cx="1130731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光标左移</a:t>
                </a: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64EB8954-9A31-4AF6-83EB-D921C2262D4F}"/>
                </a:ext>
              </a:extLst>
            </p:cNvPr>
            <p:cNvGrpSpPr/>
            <p:nvPr/>
          </p:nvGrpSpPr>
          <p:grpSpPr>
            <a:xfrm>
              <a:off x="4052687" y="1225334"/>
              <a:ext cx="1167666" cy="740065"/>
              <a:chOff x="2728297" y="1721821"/>
              <a:chExt cx="2350604" cy="148980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6C01A84-2BB0-4AFB-8D3B-2CA9434DADE8}"/>
                  </a:ext>
                </a:extLst>
              </p:cNvPr>
              <p:cNvSpPr/>
              <p:nvPr/>
            </p:nvSpPr>
            <p:spPr>
              <a:xfrm>
                <a:off x="2728297" y="1754224"/>
                <a:ext cx="2350604" cy="1457404"/>
              </a:xfrm>
              <a:prstGeom prst="rect">
                <a:avLst/>
              </a:prstGeom>
              <a:solidFill>
                <a:srgbClr val="FFEBEB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3E5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AC499F6-B2BC-44AE-8FD4-0F1EEBCF4152}"/>
                  </a:ext>
                </a:extLst>
              </p:cNvPr>
              <p:cNvSpPr/>
              <p:nvPr/>
            </p:nvSpPr>
            <p:spPr>
              <a:xfrm>
                <a:off x="2819960" y="2113080"/>
                <a:ext cx="2168575" cy="97918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E6839A1F-F182-4206-9C82-59BAAC578749}"/>
                  </a:ext>
                </a:extLst>
              </p:cNvPr>
              <p:cNvSpPr txBox="1"/>
              <p:nvPr/>
            </p:nvSpPr>
            <p:spPr>
              <a:xfrm>
                <a:off x="3185922" y="1721821"/>
                <a:ext cx="1343711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句法结构树</a:t>
                </a:r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B7FA2A4-BD29-4451-B378-AAAF2A70C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392" y="2264594"/>
                <a:ext cx="1904025" cy="669896"/>
              </a:xfrm>
              <a:prstGeom prst="rect">
                <a:avLst/>
              </a:prstGeom>
            </p:spPr>
          </p:pic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10B57449-7ABC-4DCE-AD9D-429D80E6F664}"/>
                </a:ext>
              </a:extLst>
            </p:cNvPr>
            <p:cNvGrpSpPr/>
            <p:nvPr/>
          </p:nvGrpSpPr>
          <p:grpSpPr>
            <a:xfrm>
              <a:off x="5980050" y="1372447"/>
              <a:ext cx="1498925" cy="494278"/>
              <a:chOff x="4522535" y="639841"/>
              <a:chExt cx="3017455" cy="995018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E1346F6B-A680-4179-B1BB-52B826180103}"/>
                  </a:ext>
                </a:extLst>
              </p:cNvPr>
              <p:cNvSpPr/>
              <p:nvPr/>
            </p:nvSpPr>
            <p:spPr>
              <a:xfrm>
                <a:off x="4522535" y="663609"/>
                <a:ext cx="3017455" cy="971250"/>
              </a:xfrm>
              <a:prstGeom prst="rect">
                <a:avLst/>
              </a:prstGeom>
              <a:solidFill>
                <a:srgbClr val="FFEBF3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BAE34DDF-B367-43BD-8B29-5753DBF07E59}"/>
                  </a:ext>
                </a:extLst>
              </p:cNvPr>
              <p:cNvSpPr/>
              <p:nvPr/>
            </p:nvSpPr>
            <p:spPr>
              <a:xfrm>
                <a:off x="4614197" y="1022466"/>
                <a:ext cx="2841973" cy="49772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632B655-A140-4B7C-AA3E-E847B6D365FC}"/>
                  </a:ext>
                </a:extLst>
              </p:cNvPr>
              <p:cNvSpPr txBox="1"/>
              <p:nvPr/>
            </p:nvSpPr>
            <p:spPr>
              <a:xfrm>
                <a:off x="5441304" y="639841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程序代码</a:t>
                </a:r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0B606570-F7BE-4F7F-8F59-27391356C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0398" y="1146916"/>
                <a:ext cx="2545484" cy="252445"/>
              </a:xfrm>
              <a:prstGeom prst="rect">
                <a:avLst/>
              </a:prstGeom>
            </p:spPr>
          </p:pic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78FA7483-BA93-4EA1-B505-6540FA8EA579}"/>
                </a:ext>
              </a:extLst>
            </p:cNvPr>
            <p:cNvGrpSpPr/>
            <p:nvPr/>
          </p:nvGrpSpPr>
          <p:grpSpPr>
            <a:xfrm>
              <a:off x="3392700" y="3417873"/>
              <a:ext cx="600281" cy="408604"/>
              <a:chOff x="3702677" y="1052421"/>
              <a:chExt cx="1208413" cy="822551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5A48E29D-743B-483C-8AA3-929FDDEEF659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5F64866-7D61-4DE8-8C0A-04D7AD940129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7793BE4C-B6BA-4D75-8468-22E5B7A27A40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BCF01F7-B998-481A-B4B2-8B40DE24CEA0}"/>
                  </a:ext>
                </a:extLst>
              </p:cNvPr>
              <p:cNvSpPr txBox="1"/>
              <p:nvPr/>
            </p:nvSpPr>
            <p:spPr>
              <a:xfrm>
                <a:off x="3702882" y="1397146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光标上移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43AF3E8E-3703-4DFA-890E-47E504D3A8F3}"/>
                </a:ext>
              </a:extLst>
            </p:cNvPr>
            <p:cNvGrpSpPr/>
            <p:nvPr/>
          </p:nvGrpSpPr>
          <p:grpSpPr>
            <a:xfrm>
              <a:off x="5043124" y="3184278"/>
              <a:ext cx="1616513" cy="1171078"/>
              <a:chOff x="6169372" y="3504258"/>
              <a:chExt cx="3254166" cy="2357471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4ED75C0-6021-4E35-9409-1AE00B8953E0}"/>
                  </a:ext>
                </a:extLst>
              </p:cNvPr>
              <p:cNvSpPr/>
              <p:nvPr/>
            </p:nvSpPr>
            <p:spPr>
              <a:xfrm>
                <a:off x="6169372" y="3534697"/>
                <a:ext cx="3254166" cy="2327032"/>
              </a:xfrm>
              <a:prstGeom prst="rect">
                <a:avLst/>
              </a:prstGeom>
              <a:solidFill>
                <a:srgbClr val="F1E3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07B8663-C466-48FF-9443-3D9C821DE0CD}"/>
                  </a:ext>
                </a:extLst>
              </p:cNvPr>
              <p:cNvSpPr/>
              <p:nvPr/>
            </p:nvSpPr>
            <p:spPr>
              <a:xfrm>
                <a:off x="6284515" y="3908950"/>
                <a:ext cx="3001848" cy="1788782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A1A5188-DDC8-495C-BDD5-D2573B21BBA5}"/>
                  </a:ext>
                </a:extLst>
              </p:cNvPr>
              <p:cNvSpPr txBox="1"/>
              <p:nvPr/>
            </p:nvSpPr>
            <p:spPr>
              <a:xfrm>
                <a:off x="6996794" y="3504258"/>
                <a:ext cx="1639673" cy="39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代码编辑控制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500A81E-1119-4451-8E96-0C3DC40ED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7235" y="4010828"/>
                <a:ext cx="2781639" cy="1622961"/>
              </a:xfrm>
              <a:prstGeom prst="rect">
                <a:avLst/>
              </a:prstGeom>
            </p:spPr>
          </p:pic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41F9CA64-008C-42FB-9EBB-8013803CF6A4}"/>
                </a:ext>
              </a:extLst>
            </p:cNvPr>
            <p:cNvGrpSpPr/>
            <p:nvPr/>
          </p:nvGrpSpPr>
          <p:grpSpPr>
            <a:xfrm>
              <a:off x="6976246" y="2266034"/>
              <a:ext cx="2003807" cy="1265850"/>
              <a:chOff x="7325882" y="1120393"/>
              <a:chExt cx="4033820" cy="2548253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2E6A6B31-4DFA-470A-88AD-EAF63E0ED9C6}"/>
                  </a:ext>
                </a:extLst>
              </p:cNvPr>
              <p:cNvSpPr/>
              <p:nvPr/>
            </p:nvSpPr>
            <p:spPr>
              <a:xfrm>
                <a:off x="7325882" y="1152954"/>
                <a:ext cx="4033820" cy="2515692"/>
              </a:xfrm>
              <a:prstGeom prst="rect">
                <a:avLst/>
              </a:prstGeom>
              <a:solidFill>
                <a:srgbClr val="FCE3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6899932-CF6F-4A16-9A8C-20F8DC1535FC}"/>
                  </a:ext>
                </a:extLst>
              </p:cNvPr>
              <p:cNvSpPr/>
              <p:nvPr/>
            </p:nvSpPr>
            <p:spPr>
              <a:xfrm>
                <a:off x="7441026" y="1527207"/>
                <a:ext cx="3783815" cy="198366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A658263-4734-4676-8E26-FB9158F8F490}"/>
                  </a:ext>
                </a:extLst>
              </p:cNvPr>
              <p:cNvSpPr txBox="1"/>
              <p:nvPr/>
            </p:nvSpPr>
            <p:spPr>
              <a:xfrm>
                <a:off x="8521659" y="1120393"/>
                <a:ext cx="1657309" cy="39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代码编辑结果</a:t>
                </a: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7ACFFCE4-6978-461E-8CA3-7282B086C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026" y="1616246"/>
                <a:ext cx="3783815" cy="1782177"/>
              </a:xfrm>
              <a:prstGeom prst="rect">
                <a:avLst/>
              </a:prstGeom>
            </p:spPr>
          </p:pic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76CEF1C8-8044-4269-89AC-6A5AE7326D8E}"/>
                </a:ext>
              </a:extLst>
            </p:cNvPr>
            <p:cNvGrpSpPr/>
            <p:nvPr/>
          </p:nvGrpSpPr>
          <p:grpSpPr>
            <a:xfrm>
              <a:off x="2233834" y="474356"/>
              <a:ext cx="987148" cy="408604"/>
              <a:chOff x="3702677" y="1052421"/>
              <a:chExt cx="1362135" cy="822551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CD68536-808D-4710-A4A3-7C953D29DA18}"/>
                  </a:ext>
                </a:extLst>
              </p:cNvPr>
              <p:cNvSpPr/>
              <p:nvPr/>
            </p:nvSpPr>
            <p:spPr>
              <a:xfrm>
                <a:off x="3717139" y="1088252"/>
                <a:ext cx="1347673" cy="786720"/>
              </a:xfrm>
              <a:prstGeom prst="rect">
                <a:avLst/>
              </a:prstGeom>
              <a:solidFill>
                <a:srgbClr val="FFF0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0E5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595BA8B-53FF-4DBE-AE12-2A4D6A8E21DC}"/>
                  </a:ext>
                </a:extLst>
              </p:cNvPr>
              <p:cNvSpPr/>
              <p:nvPr/>
            </p:nvSpPr>
            <p:spPr>
              <a:xfrm>
                <a:off x="3808804" y="1435495"/>
                <a:ext cx="1161378" cy="33855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90F1B65-0FF9-4663-AA24-4A6FCDFE19E9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359012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指令文字（中文）</a:t>
                </a: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B3408135-7010-4CC9-99C3-486BACD51A3A}"/>
                  </a:ext>
                </a:extLst>
              </p:cNvPr>
              <p:cNvSpPr txBox="1"/>
              <p:nvPr/>
            </p:nvSpPr>
            <p:spPr>
              <a:xfrm>
                <a:off x="3897785" y="1384089"/>
                <a:ext cx="999181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向世界问好</a:t>
                </a:r>
              </a:p>
            </p:txBody>
          </p: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F6D70AF-C0D9-43AC-A42D-4DA90829CA3A}"/>
                </a:ext>
              </a:extLst>
            </p:cNvPr>
            <p:cNvGrpSpPr/>
            <p:nvPr/>
          </p:nvGrpSpPr>
          <p:grpSpPr>
            <a:xfrm>
              <a:off x="1560064" y="3317447"/>
              <a:ext cx="561692" cy="742467"/>
              <a:chOff x="1548517" y="2809125"/>
              <a:chExt cx="748922" cy="989956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20FB760-2B7B-4CFD-88EA-64A46799057C}"/>
                  </a:ext>
                </a:extLst>
              </p:cNvPr>
              <p:cNvSpPr/>
              <p:nvPr/>
            </p:nvSpPr>
            <p:spPr>
              <a:xfrm>
                <a:off x="1628150" y="2833790"/>
                <a:ext cx="656737" cy="965291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DFA68A0-F825-41CB-8258-BD2AA51E8E93}"/>
                  </a:ext>
                </a:extLst>
              </p:cNvPr>
              <p:cNvSpPr/>
              <p:nvPr/>
            </p:nvSpPr>
            <p:spPr>
              <a:xfrm>
                <a:off x="1688863" y="3071474"/>
                <a:ext cx="524903" cy="66983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E518036-F5E2-4E81-AF50-80F73EF8B1FE}"/>
                  </a:ext>
                </a:extLst>
              </p:cNvPr>
              <p:cNvSpPr txBox="1"/>
              <p:nvPr/>
            </p:nvSpPr>
            <p:spPr>
              <a:xfrm>
                <a:off x="1548517" y="2809125"/>
                <a:ext cx="748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6D88AC30-48D2-4CA0-9E97-8DE1BCE4A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771" y="3104382"/>
                <a:ext cx="341537" cy="604016"/>
              </a:xfrm>
              <a:prstGeom prst="rect">
                <a:avLst/>
              </a:prstGeom>
            </p:spPr>
          </p:pic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79CFD43-B3CE-4C19-A79F-8872C7C6D50D}"/>
                </a:ext>
              </a:extLst>
            </p:cNvPr>
            <p:cNvGrpSpPr/>
            <p:nvPr/>
          </p:nvGrpSpPr>
          <p:grpSpPr>
            <a:xfrm>
              <a:off x="2231804" y="3839022"/>
              <a:ext cx="630243" cy="609721"/>
              <a:chOff x="2237982" y="1584402"/>
              <a:chExt cx="1268729" cy="1227417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3AC843B-3241-4073-8AC0-8508E5C70FFA}"/>
                  </a:ext>
                </a:extLst>
              </p:cNvPr>
              <p:cNvSpPr/>
              <p:nvPr/>
            </p:nvSpPr>
            <p:spPr>
              <a:xfrm>
                <a:off x="2237982" y="1606546"/>
                <a:ext cx="1268729" cy="1205273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0992FC0-88A7-4015-A22A-9AF5EA077E61}"/>
                  </a:ext>
                </a:extLst>
              </p:cNvPr>
              <p:cNvSpPr/>
              <p:nvPr/>
            </p:nvSpPr>
            <p:spPr>
              <a:xfrm>
                <a:off x="2329646" y="1965404"/>
                <a:ext cx="1089194" cy="745779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D646E19-2C87-46AF-91A6-9336EDFB0F9D}"/>
                  </a:ext>
                </a:extLst>
              </p:cNvPr>
              <p:cNvSpPr txBox="1"/>
              <p:nvPr/>
            </p:nvSpPr>
            <p:spPr>
              <a:xfrm>
                <a:off x="2263067" y="1584402"/>
                <a:ext cx="1130730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BED7AC9-8E84-4104-80D1-F7F970D81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453" y="2043488"/>
                <a:ext cx="859785" cy="561427"/>
              </a:xfrm>
              <a:prstGeom prst="rect">
                <a:avLst/>
              </a:prstGeom>
            </p:spPr>
          </p:pic>
        </p:grp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0FAF983E-6A5C-4FEA-9C76-0F865B95DD66}"/>
                </a:ext>
              </a:extLst>
            </p:cNvPr>
            <p:cNvCxnSpPr/>
            <p:nvPr/>
          </p:nvCxnSpPr>
          <p:spPr>
            <a:xfrm>
              <a:off x="1491266" y="1636194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FE0C43AD-7ED3-4249-A717-28F92AFD919F}"/>
                </a:ext>
              </a:extLst>
            </p:cNvPr>
            <p:cNvSpPr txBox="1"/>
            <p:nvPr/>
          </p:nvSpPr>
          <p:spPr>
            <a:xfrm>
              <a:off x="1487465" y="1630750"/>
              <a:ext cx="6001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（通用）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4E1A4647-677D-4F5D-8776-7D18F85738C1}"/>
                </a:ext>
              </a:extLst>
            </p:cNvPr>
            <p:cNvSpPr txBox="1"/>
            <p:nvPr/>
          </p:nvSpPr>
          <p:spPr>
            <a:xfrm>
              <a:off x="1479811" y="1424932"/>
              <a:ext cx="6001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语音识别</a:t>
              </a:r>
            </a:p>
          </p:txBody>
        </p: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04D3D3FE-CF55-45E8-A001-601462D28E51}"/>
                </a:ext>
              </a:extLst>
            </p:cNvPr>
            <p:cNvGrpSpPr/>
            <p:nvPr/>
          </p:nvGrpSpPr>
          <p:grpSpPr>
            <a:xfrm>
              <a:off x="1941899" y="687557"/>
              <a:ext cx="291934" cy="737375"/>
              <a:chOff x="2049780" y="513772"/>
              <a:chExt cx="291934" cy="737375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AFCF8F7F-C812-4595-93EF-A29AF8AE9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291934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E742D4DD-6061-4647-A3B5-2C2AB4F7D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0" cy="73737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B868A356-C2C7-4BCF-9BC1-1C64DBC93495}"/>
                </a:ext>
              </a:extLst>
            </p:cNvPr>
            <p:cNvCxnSpPr>
              <a:cxnSpLocks/>
            </p:cNvCxnSpPr>
            <p:nvPr/>
          </p:nvCxnSpPr>
          <p:spPr>
            <a:xfrm>
              <a:off x="2670574" y="962753"/>
              <a:ext cx="0" cy="38639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0F9846D8-9AF5-4672-BEE2-66011AE0DF88}"/>
                </a:ext>
              </a:extLst>
            </p:cNvPr>
            <p:cNvSpPr txBox="1"/>
            <p:nvPr/>
          </p:nvSpPr>
          <p:spPr>
            <a:xfrm>
              <a:off x="2074043" y="1039525"/>
              <a:ext cx="6001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文本翻译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5F93B38-B4EC-4BA7-A461-24B66B3CEFE8}"/>
                </a:ext>
              </a:extLst>
            </p:cNvPr>
            <p:cNvSpPr txBox="1"/>
            <p:nvPr/>
          </p:nvSpPr>
          <p:spPr>
            <a:xfrm>
              <a:off x="2642334" y="954531"/>
              <a:ext cx="7054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Google</a:t>
              </a: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Translate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D3301E5-7D8D-4EB9-8851-86CDCAEB9EA6}"/>
                </a:ext>
              </a:extLst>
            </p:cNvPr>
            <p:cNvCxnSpPr/>
            <p:nvPr/>
          </p:nvCxnSpPr>
          <p:spPr>
            <a:xfrm>
              <a:off x="3334030" y="1686367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ABA4874F-235F-431F-BB93-3E28005F5845}"/>
                </a:ext>
              </a:extLst>
            </p:cNvPr>
            <p:cNvSpPr txBox="1"/>
            <p:nvPr/>
          </p:nvSpPr>
          <p:spPr>
            <a:xfrm>
              <a:off x="3471759" y="1692340"/>
              <a:ext cx="38573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NLP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21359C3A-A2A6-4C92-A60A-B75E9D13F511}"/>
                </a:ext>
              </a:extLst>
            </p:cNvPr>
            <p:cNvSpPr txBox="1"/>
            <p:nvPr/>
          </p:nvSpPr>
          <p:spPr>
            <a:xfrm>
              <a:off x="3388331" y="1331849"/>
              <a:ext cx="60016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自然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语言处理</a:t>
              </a: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B6CF1C2-65D2-4918-BD53-5DED40DB3BBC}"/>
                </a:ext>
              </a:extLst>
            </p:cNvPr>
            <p:cNvSpPr/>
            <p:nvPr/>
          </p:nvSpPr>
          <p:spPr>
            <a:xfrm>
              <a:off x="3400875" y="968825"/>
              <a:ext cx="4229136" cy="115595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E61BD833-FFF1-4FC3-B9A0-5CB92DCB484A}"/>
                </a:ext>
              </a:extLst>
            </p:cNvPr>
            <p:cNvCxnSpPr/>
            <p:nvPr/>
          </p:nvCxnSpPr>
          <p:spPr>
            <a:xfrm>
              <a:off x="5258735" y="1674199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DEC1CD7-95E4-407C-86F5-6DD812A2FC1E}"/>
                </a:ext>
              </a:extLst>
            </p:cNvPr>
            <p:cNvSpPr txBox="1"/>
            <p:nvPr/>
          </p:nvSpPr>
          <p:spPr>
            <a:xfrm>
              <a:off x="5190104" y="1686140"/>
              <a:ext cx="85393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GPT-3</a:t>
              </a:r>
            </a:p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(sub model)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C001F371-6668-4256-A2E1-75E2FEE29C5C}"/>
                </a:ext>
              </a:extLst>
            </p:cNvPr>
            <p:cNvSpPr txBox="1"/>
            <p:nvPr/>
          </p:nvSpPr>
          <p:spPr>
            <a:xfrm>
              <a:off x="5313038" y="1319681"/>
              <a:ext cx="60016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文法对应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转化模型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EECAF06-5A47-4BD0-A3A2-798B11DB3BC2}"/>
                </a:ext>
              </a:extLst>
            </p:cNvPr>
            <p:cNvSpPr txBox="1"/>
            <p:nvPr/>
          </p:nvSpPr>
          <p:spPr>
            <a:xfrm>
              <a:off x="3372035" y="990401"/>
              <a:ext cx="3550354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GPT-3</a:t>
              </a:r>
              <a:r>
                <a:rPr lang="zh-CN" altLang="en-US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：自然语言到程序代码的转换生成模型（开源）</a:t>
              </a:r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DF4E49-3EBC-46EE-ADE1-162DFB137707}"/>
                </a:ext>
              </a:extLst>
            </p:cNvPr>
            <p:cNvCxnSpPr>
              <a:cxnSpLocks/>
            </p:cNvCxnSpPr>
            <p:nvPr/>
          </p:nvCxnSpPr>
          <p:spPr>
            <a:xfrm>
              <a:off x="7978150" y="1603414"/>
              <a:ext cx="0" cy="59954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763E1CBC-C242-4FB2-AB91-281968620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8975" y="1603414"/>
              <a:ext cx="49917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8DE00EB6-262F-4DA1-86C1-8EA551B1C8E0}"/>
                </a:ext>
              </a:extLst>
            </p:cNvPr>
            <p:cNvCxnSpPr>
              <a:cxnSpLocks/>
            </p:cNvCxnSpPr>
            <p:nvPr/>
          </p:nvCxnSpPr>
          <p:spPr>
            <a:xfrm>
              <a:off x="2767136" y="2847435"/>
              <a:ext cx="121281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BD6C0E2-3AA2-443B-A52C-EB3765AEE640}"/>
                </a:ext>
              </a:extLst>
            </p:cNvPr>
            <p:cNvSpPr txBox="1"/>
            <p:nvPr/>
          </p:nvSpPr>
          <p:spPr>
            <a:xfrm>
              <a:off x="2809905" y="2841991"/>
              <a:ext cx="11027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CNN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（自建模型）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5C62B3D1-9D54-4C8F-A1BC-ACEFD15C86E5}"/>
                </a:ext>
              </a:extLst>
            </p:cNvPr>
            <p:cNvSpPr txBox="1"/>
            <p:nvPr/>
          </p:nvSpPr>
          <p:spPr>
            <a:xfrm>
              <a:off x="2757342" y="2630339"/>
              <a:ext cx="1212819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序列帧动作定义模型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3051182D-24A2-47C8-9D39-146218CC240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392" y="2882710"/>
              <a:ext cx="0" cy="29551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5C9BF30E-7FEA-4830-AC35-ADC54FE17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6747" y="2882710"/>
              <a:ext cx="122864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67A7EE1B-3ABE-4E32-9235-854BD37D008F}"/>
                </a:ext>
              </a:extLst>
            </p:cNvPr>
            <p:cNvSpPr txBox="1"/>
            <p:nvPr/>
          </p:nvSpPr>
          <p:spPr>
            <a:xfrm>
              <a:off x="4633060" y="2654776"/>
              <a:ext cx="146638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</a:lstStyle>
            <a:p>
              <a:r>
                <a:rPr lang="zh-CN" altLang="en-US" sz="1200" dirty="0"/>
                <a:t>特殊手势：对应辅助功能</a:t>
              </a: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23C60186-46A7-437D-BB9B-CD7793AEF2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50" y="3710820"/>
              <a:ext cx="88357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DCC528F3-83DA-4792-8D29-D11121B9BCE0}"/>
                </a:ext>
              </a:extLst>
            </p:cNvPr>
            <p:cNvSpPr txBox="1"/>
            <p:nvPr/>
          </p:nvSpPr>
          <p:spPr>
            <a:xfrm>
              <a:off x="4094727" y="3732786"/>
              <a:ext cx="87089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普通手势：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对应光标定位</a:t>
              </a:r>
            </a:p>
          </p:txBody>
        </p: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319EA554-BB60-4715-96F2-C303C9E7A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50" y="4123220"/>
              <a:ext cx="88357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05CB13B3-5010-47E3-9B94-A086734FE66A}"/>
                </a:ext>
              </a:extLst>
            </p:cNvPr>
            <p:cNvCxnSpPr>
              <a:cxnSpLocks/>
            </p:cNvCxnSpPr>
            <p:nvPr/>
          </p:nvCxnSpPr>
          <p:spPr>
            <a:xfrm>
              <a:off x="2200547" y="3685495"/>
              <a:ext cx="1133483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AE30F6B6-CE84-439C-B422-E876E32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2934217" y="4136153"/>
              <a:ext cx="42953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B5C5E9E-D061-4C64-9BAD-681E69182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024" y="3613522"/>
              <a:ext cx="0" cy="23427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E84F71E8-65F2-4B67-8887-EBD880098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0379" y="3847798"/>
              <a:ext cx="122864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A0931493-A1F1-4313-82A2-7DDFB0D15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47" y="2035467"/>
              <a:ext cx="521290" cy="384020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AB8FB14-8BD8-4F4C-8F16-39BEDE2F3F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E77402-50D8-4EB9-BDCA-AEFECA5C9F82}"/>
              </a:ext>
            </a:extLst>
          </p:cNvPr>
          <p:cNvGrpSpPr/>
          <p:nvPr/>
        </p:nvGrpSpPr>
        <p:grpSpPr>
          <a:xfrm>
            <a:off x="1062298" y="3213874"/>
            <a:ext cx="748923" cy="982333"/>
            <a:chOff x="1586974" y="542292"/>
            <a:chExt cx="1587909" cy="208279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C45A715-6983-42EC-BA67-1755AB055F15}"/>
                </a:ext>
              </a:extLst>
            </p:cNvPr>
            <p:cNvSpPr/>
            <p:nvPr/>
          </p:nvSpPr>
          <p:spPr>
            <a:xfrm>
              <a:off x="1697434" y="578428"/>
              <a:ext cx="1464866" cy="2046663"/>
            </a:xfrm>
            <a:prstGeom prst="rect">
              <a:avLst/>
            </a:prstGeom>
            <a:solidFill>
              <a:srgbClr val="E5F1FF"/>
            </a:solidFill>
            <a:ln w="50800">
              <a:noFill/>
            </a:ln>
            <a:effectLst>
              <a:outerShdw blurRad="63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50BBD13-9C35-4624-BAED-813F3473F0F0}"/>
                </a:ext>
              </a:extLst>
            </p:cNvPr>
            <p:cNvSpPr/>
            <p:nvPr/>
          </p:nvSpPr>
          <p:spPr>
            <a:xfrm>
              <a:off x="1826160" y="1082379"/>
              <a:ext cx="1207413" cy="142021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F6251CA-50A4-477D-AFEE-CFF6AE9AB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830" y="1195210"/>
              <a:ext cx="859450" cy="1161693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511D219-0726-4B92-877B-831708193BA4}"/>
                </a:ext>
              </a:extLst>
            </p:cNvPr>
            <p:cNvSpPr txBox="1"/>
            <p:nvPr/>
          </p:nvSpPr>
          <p:spPr>
            <a:xfrm>
              <a:off x="1586974" y="542292"/>
              <a:ext cx="1587909" cy="554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手势动作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DB4945F-6438-462A-A984-6DF6EF0C668D}"/>
              </a:ext>
            </a:extLst>
          </p:cNvPr>
          <p:cNvGrpSpPr/>
          <p:nvPr/>
        </p:nvGrpSpPr>
        <p:grpSpPr>
          <a:xfrm>
            <a:off x="2849199" y="3247314"/>
            <a:ext cx="756719" cy="990313"/>
            <a:chOff x="2695712" y="756202"/>
            <a:chExt cx="1604439" cy="20997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7880CCB-B0EA-4E91-B007-56FF7170A736}"/>
                </a:ext>
              </a:extLst>
            </p:cNvPr>
            <p:cNvSpPr/>
            <p:nvPr/>
          </p:nvSpPr>
          <p:spPr>
            <a:xfrm>
              <a:off x="2835285" y="809255"/>
              <a:ext cx="1464866" cy="2046664"/>
            </a:xfrm>
            <a:prstGeom prst="rect">
              <a:avLst/>
            </a:prstGeom>
            <a:solidFill>
              <a:srgbClr val="E5ECFF"/>
            </a:solidFill>
            <a:ln w="50800">
              <a:noFill/>
            </a:ln>
            <a:effectLst>
              <a:outerShdw blurRad="63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7C931CA-4713-4651-B44E-C342CBE0BEA7}"/>
                </a:ext>
              </a:extLst>
            </p:cNvPr>
            <p:cNvSpPr/>
            <p:nvPr/>
          </p:nvSpPr>
          <p:spPr>
            <a:xfrm>
              <a:off x="2964010" y="1296897"/>
              <a:ext cx="1207413" cy="144722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B1F7313-569B-4085-9972-E0C8A125BEA9}"/>
                </a:ext>
              </a:extLst>
            </p:cNvPr>
            <p:cNvSpPr txBox="1"/>
            <p:nvPr/>
          </p:nvSpPr>
          <p:spPr>
            <a:xfrm>
              <a:off x="2695712" y="756202"/>
              <a:ext cx="1587909" cy="554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手势骨架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6F99223-8BF8-4D9C-ABE8-DF59C450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354" y="1435939"/>
              <a:ext cx="825669" cy="1196873"/>
            </a:xfrm>
            <a:prstGeom prst="rect">
              <a:avLst/>
            </a:prstGeom>
          </p:spPr>
        </p:pic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E8BB9C9D-69B0-4030-A111-3E1F83F50438}"/>
              </a:ext>
            </a:extLst>
          </p:cNvPr>
          <p:cNvCxnSpPr/>
          <p:nvPr/>
        </p:nvCxnSpPr>
        <p:spPr>
          <a:xfrm>
            <a:off x="1928953" y="3785825"/>
            <a:ext cx="90220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26C67C1-E4B8-42A1-A9D9-670175C539DB}"/>
              </a:ext>
            </a:extLst>
          </p:cNvPr>
          <p:cNvSpPr txBox="1"/>
          <p:nvPr/>
        </p:nvSpPr>
        <p:spPr>
          <a:xfrm>
            <a:off x="1832414" y="3778567"/>
            <a:ext cx="1029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Mediapipe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AFE1097-DADB-4E20-848E-0AD0DC450C2B}"/>
              </a:ext>
            </a:extLst>
          </p:cNvPr>
          <p:cNvSpPr txBox="1"/>
          <p:nvPr/>
        </p:nvSpPr>
        <p:spPr>
          <a:xfrm>
            <a:off x="1913679" y="33238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特征提取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手势识别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CB07A5-B357-420B-B5BD-307A22CA8205}"/>
              </a:ext>
            </a:extLst>
          </p:cNvPr>
          <p:cNvSpPr txBox="1"/>
          <p:nvPr/>
        </p:nvSpPr>
        <p:spPr>
          <a:xfrm>
            <a:off x="4452197" y="281708"/>
            <a:ext cx="442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MediaPipe</a:t>
            </a:r>
            <a:endParaRPr lang="zh-CN" altLang="en-US" sz="2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C35B2A9-E756-46D1-9AB2-B31D6F900DA8}"/>
              </a:ext>
            </a:extLst>
          </p:cNvPr>
          <p:cNvCxnSpPr>
            <a:cxnSpLocks/>
          </p:cNvCxnSpPr>
          <p:nvPr/>
        </p:nvCxnSpPr>
        <p:spPr>
          <a:xfrm>
            <a:off x="4541843" y="778668"/>
            <a:ext cx="734223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47729E77-108A-45B5-8AE8-30F54FD628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359" y="959939"/>
            <a:ext cx="2909399" cy="38792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2ADEF38-9B64-495B-A499-90BBB114B6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08" y="964325"/>
            <a:ext cx="2881505" cy="38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CDB5739-F7CD-4644-A96E-A4D8F4A0D1AD}"/>
              </a:ext>
            </a:extLst>
          </p:cNvPr>
          <p:cNvGrpSpPr/>
          <p:nvPr/>
        </p:nvGrpSpPr>
        <p:grpSpPr>
          <a:xfrm>
            <a:off x="218596" y="632475"/>
            <a:ext cx="11754808" cy="5299183"/>
            <a:chOff x="163947" y="474356"/>
            <a:chExt cx="8816106" cy="3974387"/>
          </a:xfrm>
          <a:effectLst/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C5B904D-8995-4F97-B4D8-EF555202CC51}"/>
                </a:ext>
              </a:extLst>
            </p:cNvPr>
            <p:cNvGrpSpPr/>
            <p:nvPr/>
          </p:nvGrpSpPr>
          <p:grpSpPr>
            <a:xfrm>
              <a:off x="4026993" y="2623151"/>
              <a:ext cx="596371" cy="410864"/>
              <a:chOff x="3710548" y="1047873"/>
              <a:chExt cx="1200542" cy="827099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1A582D9-AA4B-4DF6-A520-9335D6BB1C37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4C05BF0-3F0F-409D-A223-2A89D1DE3FA6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9737F29-4D8E-4D8C-B330-9831D02A964C}"/>
                  </a:ext>
                </a:extLst>
              </p:cNvPr>
              <p:cNvSpPr txBox="1"/>
              <p:nvPr/>
            </p:nvSpPr>
            <p:spPr>
              <a:xfrm>
                <a:off x="3713756" y="1047873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3AB1FA7-6329-40F4-93D8-3CC67FCCD601}"/>
                  </a:ext>
                </a:extLst>
              </p:cNvPr>
              <p:cNvSpPr txBox="1"/>
              <p:nvPr/>
            </p:nvSpPr>
            <p:spPr>
              <a:xfrm>
                <a:off x="3710548" y="1389477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选中文字</a:t>
                </a: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134F029-A163-4AA9-AF41-91958C6F63C2}"/>
                </a:ext>
              </a:extLst>
            </p:cNvPr>
            <p:cNvGrpSpPr/>
            <p:nvPr/>
          </p:nvGrpSpPr>
          <p:grpSpPr>
            <a:xfrm>
              <a:off x="736881" y="1335102"/>
              <a:ext cx="696156" cy="611322"/>
              <a:chOff x="622964" y="208778"/>
              <a:chExt cx="1401416" cy="1230638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72A95DD-74E1-42EB-8FAE-4CE883840094}"/>
                  </a:ext>
                </a:extLst>
              </p:cNvPr>
              <p:cNvSpPr/>
              <p:nvPr/>
            </p:nvSpPr>
            <p:spPr>
              <a:xfrm>
                <a:off x="622964" y="237050"/>
                <a:ext cx="1401416" cy="1202366"/>
              </a:xfrm>
              <a:prstGeom prst="rect">
                <a:avLst/>
              </a:prstGeom>
              <a:solidFill>
                <a:srgbClr val="FFF3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76CE0CC-DC97-4738-BFD5-F0B13262E6FC}"/>
                  </a:ext>
                </a:extLst>
              </p:cNvPr>
              <p:cNvSpPr/>
              <p:nvPr/>
            </p:nvSpPr>
            <p:spPr>
              <a:xfrm>
                <a:off x="714628" y="595906"/>
                <a:ext cx="1205612" cy="746601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DA1A4E3-56B4-4AFA-8019-D58CD74C10C5}"/>
                  </a:ext>
                </a:extLst>
              </p:cNvPr>
              <p:cNvSpPr txBox="1"/>
              <p:nvPr/>
            </p:nvSpPr>
            <p:spPr>
              <a:xfrm>
                <a:off x="715025" y="208778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语音音频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16317D2-1B63-4496-B6E2-684E1888F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109" y="640854"/>
                <a:ext cx="1043113" cy="659231"/>
              </a:xfrm>
              <a:prstGeom prst="rect">
                <a:avLst/>
              </a:prstGeom>
            </p:spPr>
          </p:pic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61A8651-177C-4F18-8397-A860BE822AAB}"/>
                </a:ext>
              </a:extLst>
            </p:cNvPr>
            <p:cNvGrpSpPr/>
            <p:nvPr/>
          </p:nvGrpSpPr>
          <p:grpSpPr>
            <a:xfrm>
              <a:off x="2200020" y="1378254"/>
              <a:ext cx="1064864" cy="505504"/>
              <a:chOff x="2630276" y="209201"/>
              <a:chExt cx="2143654" cy="1017619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FD8E42B5-706C-404F-B2CE-9A324925A75A}"/>
                  </a:ext>
                </a:extLst>
              </p:cNvPr>
              <p:cNvGrpSpPr/>
              <p:nvPr/>
            </p:nvGrpSpPr>
            <p:grpSpPr>
              <a:xfrm>
                <a:off x="2630276" y="209201"/>
                <a:ext cx="2143654" cy="1017619"/>
                <a:chOff x="1697434" y="572344"/>
                <a:chExt cx="3010382" cy="1429063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A634C278-05C5-4FE5-9C43-D7B6B8872445}"/>
                    </a:ext>
                  </a:extLst>
                </p:cNvPr>
                <p:cNvSpPr/>
                <p:nvPr/>
              </p:nvSpPr>
              <p:spPr>
                <a:xfrm>
                  <a:off x="1697434" y="578429"/>
                  <a:ext cx="3010382" cy="1422978"/>
                </a:xfrm>
                <a:prstGeom prst="rect">
                  <a:avLst/>
                </a:prstGeom>
                <a:solidFill>
                  <a:srgbClr val="FFF0E5"/>
                </a:solidFill>
                <a:ln w="50800">
                  <a:noFill/>
                </a:ln>
                <a:effectLst>
                  <a:outerShdw blurRad="63500" dist="635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rgbClr val="FFF0E5"/>
                    </a:solidFill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A439F15E-16BB-4C72-AC76-E04605EB1712}"/>
                    </a:ext>
                  </a:extLst>
                </p:cNvPr>
                <p:cNvSpPr/>
                <p:nvPr/>
              </p:nvSpPr>
              <p:spPr>
                <a:xfrm>
                  <a:off x="1826160" y="1082378"/>
                  <a:ext cx="2742544" cy="745535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A141874-6FC1-414A-B064-EA71A442F964}"/>
                    </a:ext>
                  </a:extLst>
                </p:cNvPr>
                <p:cNvSpPr txBox="1"/>
                <p:nvPr/>
              </p:nvSpPr>
              <p:spPr>
                <a:xfrm>
                  <a:off x="2330587" y="572344"/>
                  <a:ext cx="1587910" cy="5546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100" dirty="0">
                      <a:latin typeface="思源宋体 SemiBold" panose="02020600000000000000" pitchFamily="18" charset="-122"/>
                      <a:ea typeface="思源宋体 SemiBold" panose="02020600000000000000" pitchFamily="18" charset="-122"/>
                    </a:rPr>
                    <a:t>指令文字</a:t>
                  </a:r>
                </a:p>
              </p:txBody>
            </p:sp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9E63C43-9C12-4F3F-A12D-500D76E77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728" y="744511"/>
                <a:ext cx="1682750" cy="225297"/>
              </a:xfrm>
              <a:prstGeom prst="rect">
                <a:avLst/>
              </a:prstGeom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D4EFE27-16AA-4C5A-B85C-51354EDECE20}"/>
                </a:ext>
              </a:extLst>
            </p:cNvPr>
            <p:cNvGrpSpPr/>
            <p:nvPr/>
          </p:nvGrpSpPr>
          <p:grpSpPr>
            <a:xfrm>
              <a:off x="3399885" y="3972252"/>
              <a:ext cx="606906" cy="405072"/>
              <a:chOff x="3689340" y="1059530"/>
              <a:chExt cx="1221750" cy="815442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CED6A92-3C7B-470C-8B33-ADE85A6F15CF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5562F0E-0E96-48F0-B12B-39EB99E2FB49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B43DEBF-6259-4C3A-A618-A21443666934}"/>
                  </a:ext>
                </a:extLst>
              </p:cNvPr>
              <p:cNvSpPr txBox="1"/>
              <p:nvPr/>
            </p:nvSpPr>
            <p:spPr>
              <a:xfrm>
                <a:off x="3689340" y="1059530"/>
                <a:ext cx="1130731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F6D2569-3399-4D7E-8C4C-84828795EDFF}"/>
                  </a:ext>
                </a:extLst>
              </p:cNvPr>
              <p:cNvSpPr txBox="1"/>
              <p:nvPr/>
            </p:nvSpPr>
            <p:spPr>
              <a:xfrm>
                <a:off x="3702875" y="1389476"/>
                <a:ext cx="1130731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光标左移</a:t>
                </a: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64EB8954-9A31-4AF6-83EB-D921C2262D4F}"/>
                </a:ext>
              </a:extLst>
            </p:cNvPr>
            <p:cNvGrpSpPr/>
            <p:nvPr/>
          </p:nvGrpSpPr>
          <p:grpSpPr>
            <a:xfrm>
              <a:off x="4052687" y="1225334"/>
              <a:ext cx="1167666" cy="740065"/>
              <a:chOff x="2728297" y="1721821"/>
              <a:chExt cx="2350604" cy="148980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6C01A84-2BB0-4AFB-8D3B-2CA9434DADE8}"/>
                  </a:ext>
                </a:extLst>
              </p:cNvPr>
              <p:cNvSpPr/>
              <p:nvPr/>
            </p:nvSpPr>
            <p:spPr>
              <a:xfrm>
                <a:off x="2728297" y="1754224"/>
                <a:ext cx="2350604" cy="1457404"/>
              </a:xfrm>
              <a:prstGeom prst="rect">
                <a:avLst/>
              </a:prstGeom>
              <a:solidFill>
                <a:srgbClr val="FFEBEB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3E5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AC499F6-B2BC-44AE-8FD4-0F1EEBCF4152}"/>
                  </a:ext>
                </a:extLst>
              </p:cNvPr>
              <p:cNvSpPr/>
              <p:nvPr/>
            </p:nvSpPr>
            <p:spPr>
              <a:xfrm>
                <a:off x="2819960" y="2113080"/>
                <a:ext cx="2168575" cy="97918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E6839A1F-F182-4206-9C82-59BAAC578749}"/>
                  </a:ext>
                </a:extLst>
              </p:cNvPr>
              <p:cNvSpPr txBox="1"/>
              <p:nvPr/>
            </p:nvSpPr>
            <p:spPr>
              <a:xfrm>
                <a:off x="3185922" y="1721821"/>
                <a:ext cx="1343711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句法结构树</a:t>
                </a:r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B7FA2A4-BD29-4451-B378-AAAF2A70C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392" y="2264594"/>
                <a:ext cx="1904025" cy="669896"/>
              </a:xfrm>
              <a:prstGeom prst="rect">
                <a:avLst/>
              </a:prstGeom>
            </p:spPr>
          </p:pic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10B57449-7ABC-4DCE-AD9D-429D80E6F664}"/>
                </a:ext>
              </a:extLst>
            </p:cNvPr>
            <p:cNvGrpSpPr/>
            <p:nvPr/>
          </p:nvGrpSpPr>
          <p:grpSpPr>
            <a:xfrm>
              <a:off x="5980050" y="1372447"/>
              <a:ext cx="1498925" cy="494278"/>
              <a:chOff x="4522535" y="639841"/>
              <a:chExt cx="3017455" cy="995018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E1346F6B-A680-4179-B1BB-52B826180103}"/>
                  </a:ext>
                </a:extLst>
              </p:cNvPr>
              <p:cNvSpPr/>
              <p:nvPr/>
            </p:nvSpPr>
            <p:spPr>
              <a:xfrm>
                <a:off x="4522535" y="663609"/>
                <a:ext cx="3017455" cy="971250"/>
              </a:xfrm>
              <a:prstGeom prst="rect">
                <a:avLst/>
              </a:prstGeom>
              <a:solidFill>
                <a:srgbClr val="FFEBF3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BAE34DDF-B367-43BD-8B29-5753DBF07E59}"/>
                  </a:ext>
                </a:extLst>
              </p:cNvPr>
              <p:cNvSpPr/>
              <p:nvPr/>
            </p:nvSpPr>
            <p:spPr>
              <a:xfrm>
                <a:off x="4614197" y="1022466"/>
                <a:ext cx="2841973" cy="49772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632B655-A140-4B7C-AA3E-E847B6D365FC}"/>
                  </a:ext>
                </a:extLst>
              </p:cNvPr>
              <p:cNvSpPr txBox="1"/>
              <p:nvPr/>
            </p:nvSpPr>
            <p:spPr>
              <a:xfrm>
                <a:off x="5441304" y="639841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程序代码</a:t>
                </a:r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0B606570-F7BE-4F7F-8F59-27391356C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0398" y="1146916"/>
                <a:ext cx="2545484" cy="252445"/>
              </a:xfrm>
              <a:prstGeom prst="rect">
                <a:avLst/>
              </a:prstGeom>
            </p:spPr>
          </p:pic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78FA7483-BA93-4EA1-B505-6540FA8EA579}"/>
                </a:ext>
              </a:extLst>
            </p:cNvPr>
            <p:cNvGrpSpPr/>
            <p:nvPr/>
          </p:nvGrpSpPr>
          <p:grpSpPr>
            <a:xfrm>
              <a:off x="3392700" y="3417873"/>
              <a:ext cx="600281" cy="408604"/>
              <a:chOff x="3702677" y="1052421"/>
              <a:chExt cx="1208413" cy="822551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5A48E29D-743B-483C-8AA3-929FDDEEF659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5F64866-7D61-4DE8-8C0A-04D7AD940129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7793BE4C-B6BA-4D75-8468-22E5B7A27A40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BCF01F7-B998-481A-B4B2-8B40DE24CEA0}"/>
                  </a:ext>
                </a:extLst>
              </p:cNvPr>
              <p:cNvSpPr txBox="1"/>
              <p:nvPr/>
            </p:nvSpPr>
            <p:spPr>
              <a:xfrm>
                <a:off x="3702882" y="1397146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光标上移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43AF3E8E-3703-4DFA-890E-47E504D3A8F3}"/>
                </a:ext>
              </a:extLst>
            </p:cNvPr>
            <p:cNvGrpSpPr/>
            <p:nvPr/>
          </p:nvGrpSpPr>
          <p:grpSpPr>
            <a:xfrm>
              <a:off x="5043124" y="3184278"/>
              <a:ext cx="1616513" cy="1171078"/>
              <a:chOff x="6169372" y="3504258"/>
              <a:chExt cx="3254166" cy="2357471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4ED75C0-6021-4E35-9409-1AE00B8953E0}"/>
                  </a:ext>
                </a:extLst>
              </p:cNvPr>
              <p:cNvSpPr/>
              <p:nvPr/>
            </p:nvSpPr>
            <p:spPr>
              <a:xfrm>
                <a:off x="6169372" y="3534697"/>
                <a:ext cx="3254166" cy="2327032"/>
              </a:xfrm>
              <a:prstGeom prst="rect">
                <a:avLst/>
              </a:prstGeom>
              <a:solidFill>
                <a:srgbClr val="F1E3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07B8663-C466-48FF-9443-3D9C821DE0CD}"/>
                  </a:ext>
                </a:extLst>
              </p:cNvPr>
              <p:cNvSpPr/>
              <p:nvPr/>
            </p:nvSpPr>
            <p:spPr>
              <a:xfrm>
                <a:off x="6284515" y="3908950"/>
                <a:ext cx="3001848" cy="1788782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A1A5188-DDC8-495C-BDD5-D2573B21BBA5}"/>
                  </a:ext>
                </a:extLst>
              </p:cNvPr>
              <p:cNvSpPr txBox="1"/>
              <p:nvPr/>
            </p:nvSpPr>
            <p:spPr>
              <a:xfrm>
                <a:off x="6996794" y="3504258"/>
                <a:ext cx="1639673" cy="39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代码编辑控制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500A81E-1119-4451-8E96-0C3DC40ED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7235" y="4010828"/>
                <a:ext cx="2781639" cy="1622961"/>
              </a:xfrm>
              <a:prstGeom prst="rect">
                <a:avLst/>
              </a:prstGeom>
            </p:spPr>
          </p:pic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41F9CA64-008C-42FB-9EBB-8013803CF6A4}"/>
                </a:ext>
              </a:extLst>
            </p:cNvPr>
            <p:cNvGrpSpPr/>
            <p:nvPr/>
          </p:nvGrpSpPr>
          <p:grpSpPr>
            <a:xfrm>
              <a:off x="6976246" y="2266034"/>
              <a:ext cx="2003807" cy="1265850"/>
              <a:chOff x="7325882" y="1120393"/>
              <a:chExt cx="4033820" cy="2548253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2E6A6B31-4DFA-470A-88AD-EAF63E0ED9C6}"/>
                  </a:ext>
                </a:extLst>
              </p:cNvPr>
              <p:cNvSpPr/>
              <p:nvPr/>
            </p:nvSpPr>
            <p:spPr>
              <a:xfrm>
                <a:off x="7325882" y="1152954"/>
                <a:ext cx="4033820" cy="2515692"/>
              </a:xfrm>
              <a:prstGeom prst="rect">
                <a:avLst/>
              </a:prstGeom>
              <a:solidFill>
                <a:srgbClr val="FCE3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6899932-CF6F-4A16-9A8C-20F8DC1535FC}"/>
                  </a:ext>
                </a:extLst>
              </p:cNvPr>
              <p:cNvSpPr/>
              <p:nvPr/>
            </p:nvSpPr>
            <p:spPr>
              <a:xfrm>
                <a:off x="7441026" y="1527207"/>
                <a:ext cx="3783815" cy="198366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A658263-4734-4676-8E26-FB9158F8F490}"/>
                  </a:ext>
                </a:extLst>
              </p:cNvPr>
              <p:cNvSpPr txBox="1"/>
              <p:nvPr/>
            </p:nvSpPr>
            <p:spPr>
              <a:xfrm>
                <a:off x="8521659" y="1120393"/>
                <a:ext cx="1657309" cy="39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代码编辑结果</a:t>
                </a: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7ACFFCE4-6978-461E-8CA3-7282B086C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026" y="1616246"/>
                <a:ext cx="3783815" cy="1782177"/>
              </a:xfrm>
              <a:prstGeom prst="rect">
                <a:avLst/>
              </a:prstGeom>
            </p:spPr>
          </p:pic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76CEF1C8-8044-4269-89AC-6A5AE7326D8E}"/>
                </a:ext>
              </a:extLst>
            </p:cNvPr>
            <p:cNvGrpSpPr/>
            <p:nvPr/>
          </p:nvGrpSpPr>
          <p:grpSpPr>
            <a:xfrm>
              <a:off x="2233834" y="474356"/>
              <a:ext cx="987148" cy="408604"/>
              <a:chOff x="3702677" y="1052421"/>
              <a:chExt cx="1362135" cy="822551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CD68536-808D-4710-A4A3-7C953D29DA18}"/>
                  </a:ext>
                </a:extLst>
              </p:cNvPr>
              <p:cNvSpPr/>
              <p:nvPr/>
            </p:nvSpPr>
            <p:spPr>
              <a:xfrm>
                <a:off x="3717139" y="1088252"/>
                <a:ext cx="1347673" cy="786720"/>
              </a:xfrm>
              <a:prstGeom prst="rect">
                <a:avLst/>
              </a:prstGeom>
              <a:solidFill>
                <a:srgbClr val="FFF0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0E5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595BA8B-53FF-4DBE-AE12-2A4D6A8E21DC}"/>
                  </a:ext>
                </a:extLst>
              </p:cNvPr>
              <p:cNvSpPr/>
              <p:nvPr/>
            </p:nvSpPr>
            <p:spPr>
              <a:xfrm>
                <a:off x="3808804" y="1435495"/>
                <a:ext cx="1161378" cy="33855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90F1B65-0FF9-4663-AA24-4A6FCDFE19E9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359012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指令文字（中文）</a:t>
                </a: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B3408135-7010-4CC9-99C3-486BACD51A3A}"/>
                  </a:ext>
                </a:extLst>
              </p:cNvPr>
              <p:cNvSpPr txBox="1"/>
              <p:nvPr/>
            </p:nvSpPr>
            <p:spPr>
              <a:xfrm>
                <a:off x="3897785" y="1384089"/>
                <a:ext cx="999181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向世界问好</a:t>
                </a:r>
              </a:p>
            </p:txBody>
          </p: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F6D70AF-C0D9-43AC-A42D-4DA90829CA3A}"/>
                </a:ext>
              </a:extLst>
            </p:cNvPr>
            <p:cNvGrpSpPr/>
            <p:nvPr/>
          </p:nvGrpSpPr>
          <p:grpSpPr>
            <a:xfrm>
              <a:off x="1560064" y="3317447"/>
              <a:ext cx="561692" cy="742467"/>
              <a:chOff x="1548517" y="2809125"/>
              <a:chExt cx="748922" cy="989956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20FB760-2B7B-4CFD-88EA-64A46799057C}"/>
                  </a:ext>
                </a:extLst>
              </p:cNvPr>
              <p:cNvSpPr/>
              <p:nvPr/>
            </p:nvSpPr>
            <p:spPr>
              <a:xfrm>
                <a:off x="1628150" y="2833790"/>
                <a:ext cx="656737" cy="965291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DFA68A0-F825-41CB-8258-BD2AA51E8E93}"/>
                  </a:ext>
                </a:extLst>
              </p:cNvPr>
              <p:cNvSpPr/>
              <p:nvPr/>
            </p:nvSpPr>
            <p:spPr>
              <a:xfrm>
                <a:off x="1688863" y="3071474"/>
                <a:ext cx="524903" cy="66983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E518036-F5E2-4E81-AF50-80F73EF8B1FE}"/>
                  </a:ext>
                </a:extLst>
              </p:cNvPr>
              <p:cNvSpPr txBox="1"/>
              <p:nvPr/>
            </p:nvSpPr>
            <p:spPr>
              <a:xfrm>
                <a:off x="1548517" y="2809125"/>
                <a:ext cx="748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6D88AC30-48D2-4CA0-9E97-8DE1BCE4A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771" y="3104382"/>
                <a:ext cx="341537" cy="604016"/>
              </a:xfrm>
              <a:prstGeom prst="rect">
                <a:avLst/>
              </a:prstGeom>
            </p:spPr>
          </p:pic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79CFD43-B3CE-4C19-A79F-8872C7C6D50D}"/>
                </a:ext>
              </a:extLst>
            </p:cNvPr>
            <p:cNvGrpSpPr/>
            <p:nvPr/>
          </p:nvGrpSpPr>
          <p:grpSpPr>
            <a:xfrm>
              <a:off x="2231804" y="3839022"/>
              <a:ext cx="630243" cy="609721"/>
              <a:chOff x="2237982" y="1584402"/>
              <a:chExt cx="1268729" cy="1227417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3AC843B-3241-4073-8AC0-8508E5C70FFA}"/>
                  </a:ext>
                </a:extLst>
              </p:cNvPr>
              <p:cNvSpPr/>
              <p:nvPr/>
            </p:nvSpPr>
            <p:spPr>
              <a:xfrm>
                <a:off x="2237982" y="1606546"/>
                <a:ext cx="1268729" cy="1205273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0992FC0-88A7-4015-A22A-9AF5EA077E61}"/>
                  </a:ext>
                </a:extLst>
              </p:cNvPr>
              <p:cNvSpPr/>
              <p:nvPr/>
            </p:nvSpPr>
            <p:spPr>
              <a:xfrm>
                <a:off x="2329646" y="1965404"/>
                <a:ext cx="1089194" cy="745779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D646E19-2C87-46AF-91A6-9336EDFB0F9D}"/>
                  </a:ext>
                </a:extLst>
              </p:cNvPr>
              <p:cNvSpPr txBox="1"/>
              <p:nvPr/>
            </p:nvSpPr>
            <p:spPr>
              <a:xfrm>
                <a:off x="2263067" y="1584402"/>
                <a:ext cx="1130730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BED7AC9-8E84-4104-80D1-F7F970D81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453" y="2043488"/>
                <a:ext cx="859785" cy="561427"/>
              </a:xfrm>
              <a:prstGeom prst="rect">
                <a:avLst/>
              </a:prstGeom>
            </p:spPr>
          </p:pic>
        </p:grp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0FAF983E-6A5C-4FEA-9C76-0F865B95DD66}"/>
                </a:ext>
              </a:extLst>
            </p:cNvPr>
            <p:cNvCxnSpPr/>
            <p:nvPr/>
          </p:nvCxnSpPr>
          <p:spPr>
            <a:xfrm>
              <a:off x="1491266" y="1636194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FE0C43AD-7ED3-4249-A717-28F92AFD919F}"/>
                </a:ext>
              </a:extLst>
            </p:cNvPr>
            <p:cNvSpPr txBox="1"/>
            <p:nvPr/>
          </p:nvSpPr>
          <p:spPr>
            <a:xfrm>
              <a:off x="1487465" y="1630750"/>
              <a:ext cx="6001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（通用）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4E1A4647-677D-4F5D-8776-7D18F85738C1}"/>
                </a:ext>
              </a:extLst>
            </p:cNvPr>
            <p:cNvSpPr txBox="1"/>
            <p:nvPr/>
          </p:nvSpPr>
          <p:spPr>
            <a:xfrm>
              <a:off x="1479811" y="1424932"/>
              <a:ext cx="6001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语音识别</a:t>
              </a:r>
            </a:p>
          </p:txBody>
        </p: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04D3D3FE-CF55-45E8-A001-601462D28E51}"/>
                </a:ext>
              </a:extLst>
            </p:cNvPr>
            <p:cNvGrpSpPr/>
            <p:nvPr/>
          </p:nvGrpSpPr>
          <p:grpSpPr>
            <a:xfrm>
              <a:off x="1941899" y="687557"/>
              <a:ext cx="291934" cy="737375"/>
              <a:chOff x="2049780" y="513772"/>
              <a:chExt cx="291934" cy="737375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AFCF8F7F-C812-4595-93EF-A29AF8AE9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291934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E742D4DD-6061-4647-A3B5-2C2AB4F7D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0" cy="73737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B868A356-C2C7-4BCF-9BC1-1C64DBC93495}"/>
                </a:ext>
              </a:extLst>
            </p:cNvPr>
            <p:cNvCxnSpPr>
              <a:cxnSpLocks/>
            </p:cNvCxnSpPr>
            <p:nvPr/>
          </p:nvCxnSpPr>
          <p:spPr>
            <a:xfrm>
              <a:off x="2670574" y="962753"/>
              <a:ext cx="0" cy="38639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0F9846D8-9AF5-4672-BEE2-66011AE0DF88}"/>
                </a:ext>
              </a:extLst>
            </p:cNvPr>
            <p:cNvSpPr txBox="1"/>
            <p:nvPr/>
          </p:nvSpPr>
          <p:spPr>
            <a:xfrm>
              <a:off x="2074043" y="1039525"/>
              <a:ext cx="6001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文本翻译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5F93B38-B4EC-4BA7-A461-24B66B3CEFE8}"/>
                </a:ext>
              </a:extLst>
            </p:cNvPr>
            <p:cNvSpPr txBox="1"/>
            <p:nvPr/>
          </p:nvSpPr>
          <p:spPr>
            <a:xfrm>
              <a:off x="2642334" y="954531"/>
              <a:ext cx="7054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Google</a:t>
              </a: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Translate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D3301E5-7D8D-4EB9-8851-86CDCAEB9EA6}"/>
                </a:ext>
              </a:extLst>
            </p:cNvPr>
            <p:cNvCxnSpPr/>
            <p:nvPr/>
          </p:nvCxnSpPr>
          <p:spPr>
            <a:xfrm>
              <a:off x="3334030" y="1686367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ABA4874F-235F-431F-BB93-3E28005F5845}"/>
                </a:ext>
              </a:extLst>
            </p:cNvPr>
            <p:cNvSpPr txBox="1"/>
            <p:nvPr/>
          </p:nvSpPr>
          <p:spPr>
            <a:xfrm>
              <a:off x="3471759" y="1692340"/>
              <a:ext cx="38573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NLP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21359C3A-A2A6-4C92-A60A-B75E9D13F511}"/>
                </a:ext>
              </a:extLst>
            </p:cNvPr>
            <p:cNvSpPr txBox="1"/>
            <p:nvPr/>
          </p:nvSpPr>
          <p:spPr>
            <a:xfrm>
              <a:off x="3388331" y="1331849"/>
              <a:ext cx="60016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自然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语言处理</a:t>
              </a: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B6CF1C2-65D2-4918-BD53-5DED40DB3BBC}"/>
                </a:ext>
              </a:extLst>
            </p:cNvPr>
            <p:cNvSpPr/>
            <p:nvPr/>
          </p:nvSpPr>
          <p:spPr>
            <a:xfrm>
              <a:off x="3400875" y="968825"/>
              <a:ext cx="4229136" cy="115595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E61BD833-FFF1-4FC3-B9A0-5CB92DCB484A}"/>
                </a:ext>
              </a:extLst>
            </p:cNvPr>
            <p:cNvCxnSpPr/>
            <p:nvPr/>
          </p:nvCxnSpPr>
          <p:spPr>
            <a:xfrm>
              <a:off x="5258735" y="1674199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DEC1CD7-95E4-407C-86F5-6DD812A2FC1E}"/>
                </a:ext>
              </a:extLst>
            </p:cNvPr>
            <p:cNvSpPr txBox="1"/>
            <p:nvPr/>
          </p:nvSpPr>
          <p:spPr>
            <a:xfrm>
              <a:off x="5190104" y="1686140"/>
              <a:ext cx="85393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GPT-3</a:t>
              </a:r>
            </a:p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(sub model)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C001F371-6668-4256-A2E1-75E2FEE29C5C}"/>
                </a:ext>
              </a:extLst>
            </p:cNvPr>
            <p:cNvSpPr txBox="1"/>
            <p:nvPr/>
          </p:nvSpPr>
          <p:spPr>
            <a:xfrm>
              <a:off x="5313038" y="1319681"/>
              <a:ext cx="60016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文法对应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转化模型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EECAF06-5A47-4BD0-A3A2-798B11DB3BC2}"/>
                </a:ext>
              </a:extLst>
            </p:cNvPr>
            <p:cNvSpPr txBox="1"/>
            <p:nvPr/>
          </p:nvSpPr>
          <p:spPr>
            <a:xfrm>
              <a:off x="3372035" y="990401"/>
              <a:ext cx="3550354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GPT-3</a:t>
              </a:r>
              <a:r>
                <a:rPr lang="zh-CN" altLang="en-US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：自然语言到程序代码的转换生成模型（开源）</a:t>
              </a:r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DF4E49-3EBC-46EE-ADE1-162DFB137707}"/>
                </a:ext>
              </a:extLst>
            </p:cNvPr>
            <p:cNvCxnSpPr>
              <a:cxnSpLocks/>
            </p:cNvCxnSpPr>
            <p:nvPr/>
          </p:nvCxnSpPr>
          <p:spPr>
            <a:xfrm>
              <a:off x="7978150" y="1603414"/>
              <a:ext cx="0" cy="59954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763E1CBC-C242-4FB2-AB91-281968620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8975" y="1603414"/>
              <a:ext cx="49917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8DE00EB6-262F-4DA1-86C1-8EA551B1C8E0}"/>
                </a:ext>
              </a:extLst>
            </p:cNvPr>
            <p:cNvCxnSpPr>
              <a:cxnSpLocks/>
            </p:cNvCxnSpPr>
            <p:nvPr/>
          </p:nvCxnSpPr>
          <p:spPr>
            <a:xfrm>
              <a:off x="2767136" y="2847435"/>
              <a:ext cx="121281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BD6C0E2-3AA2-443B-A52C-EB3765AEE640}"/>
                </a:ext>
              </a:extLst>
            </p:cNvPr>
            <p:cNvSpPr txBox="1"/>
            <p:nvPr/>
          </p:nvSpPr>
          <p:spPr>
            <a:xfrm>
              <a:off x="2809905" y="2841991"/>
              <a:ext cx="11027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CNN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（自建模型）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5C62B3D1-9D54-4C8F-A1BC-ACEFD15C86E5}"/>
                </a:ext>
              </a:extLst>
            </p:cNvPr>
            <p:cNvSpPr txBox="1"/>
            <p:nvPr/>
          </p:nvSpPr>
          <p:spPr>
            <a:xfrm>
              <a:off x="2757342" y="2630339"/>
              <a:ext cx="1212819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序列帧动作定义模型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3051182D-24A2-47C8-9D39-146218CC240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392" y="2882710"/>
              <a:ext cx="0" cy="29551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5C9BF30E-7FEA-4830-AC35-ADC54FE17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6747" y="2882710"/>
              <a:ext cx="122864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67A7EE1B-3ABE-4E32-9235-854BD37D008F}"/>
                </a:ext>
              </a:extLst>
            </p:cNvPr>
            <p:cNvSpPr txBox="1"/>
            <p:nvPr/>
          </p:nvSpPr>
          <p:spPr>
            <a:xfrm>
              <a:off x="4633060" y="2654776"/>
              <a:ext cx="146638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</a:lstStyle>
            <a:p>
              <a:r>
                <a:rPr lang="zh-CN" altLang="en-US" sz="1200" dirty="0"/>
                <a:t>特殊手势：对应辅助功能</a:t>
              </a: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23C60186-46A7-437D-BB9B-CD7793AEF2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50" y="3710820"/>
              <a:ext cx="88357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DCC528F3-83DA-4792-8D29-D11121B9BCE0}"/>
                </a:ext>
              </a:extLst>
            </p:cNvPr>
            <p:cNvSpPr txBox="1"/>
            <p:nvPr/>
          </p:nvSpPr>
          <p:spPr>
            <a:xfrm>
              <a:off x="4094727" y="3732786"/>
              <a:ext cx="87089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普通手势：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对应光标定位</a:t>
              </a:r>
            </a:p>
          </p:txBody>
        </p: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319EA554-BB60-4715-96F2-C303C9E7A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82050" y="4123220"/>
              <a:ext cx="88357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05CB13B3-5010-47E3-9B94-A086734FE66A}"/>
                </a:ext>
              </a:extLst>
            </p:cNvPr>
            <p:cNvCxnSpPr>
              <a:cxnSpLocks/>
            </p:cNvCxnSpPr>
            <p:nvPr/>
          </p:nvCxnSpPr>
          <p:spPr>
            <a:xfrm>
              <a:off x="2200547" y="3685495"/>
              <a:ext cx="1133483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AE30F6B6-CE84-439C-B422-E876E32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2934217" y="4136153"/>
              <a:ext cx="42953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B5C5E9E-D061-4C64-9BAD-681E69182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024" y="3613522"/>
              <a:ext cx="0" cy="23427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E84F71E8-65F2-4B67-8887-EBD880098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0379" y="3847798"/>
              <a:ext cx="122864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A0931493-A1F1-4313-82A2-7DDFB0D15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47" y="2035467"/>
              <a:ext cx="521290" cy="384020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AB8FB14-8BD8-4F4C-8F16-39BEDE2F3F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E77402-50D8-4EB9-BDCA-AEFECA5C9F82}"/>
              </a:ext>
            </a:extLst>
          </p:cNvPr>
          <p:cNvGrpSpPr/>
          <p:nvPr/>
        </p:nvGrpSpPr>
        <p:grpSpPr>
          <a:xfrm>
            <a:off x="1062298" y="3213874"/>
            <a:ext cx="748923" cy="982333"/>
            <a:chOff x="1586974" y="542292"/>
            <a:chExt cx="1587909" cy="208279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C45A715-6983-42EC-BA67-1755AB055F15}"/>
                </a:ext>
              </a:extLst>
            </p:cNvPr>
            <p:cNvSpPr/>
            <p:nvPr/>
          </p:nvSpPr>
          <p:spPr>
            <a:xfrm>
              <a:off x="1697434" y="578428"/>
              <a:ext cx="1464866" cy="2046663"/>
            </a:xfrm>
            <a:prstGeom prst="rect">
              <a:avLst/>
            </a:prstGeom>
            <a:solidFill>
              <a:srgbClr val="E5F1FF"/>
            </a:solidFill>
            <a:ln w="50800">
              <a:noFill/>
            </a:ln>
            <a:effectLst>
              <a:outerShdw blurRad="63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50BBD13-9C35-4624-BAED-813F3473F0F0}"/>
                </a:ext>
              </a:extLst>
            </p:cNvPr>
            <p:cNvSpPr/>
            <p:nvPr/>
          </p:nvSpPr>
          <p:spPr>
            <a:xfrm>
              <a:off x="1826160" y="1082379"/>
              <a:ext cx="1207413" cy="142021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F6251CA-50A4-477D-AFEE-CFF6AE9AB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830" y="1195210"/>
              <a:ext cx="859450" cy="1161693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511D219-0726-4B92-877B-831708193BA4}"/>
                </a:ext>
              </a:extLst>
            </p:cNvPr>
            <p:cNvSpPr txBox="1"/>
            <p:nvPr/>
          </p:nvSpPr>
          <p:spPr>
            <a:xfrm>
              <a:off x="1586974" y="542292"/>
              <a:ext cx="1587909" cy="554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手势动作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DB4945F-6438-462A-A984-6DF6EF0C668D}"/>
              </a:ext>
            </a:extLst>
          </p:cNvPr>
          <p:cNvGrpSpPr/>
          <p:nvPr/>
        </p:nvGrpSpPr>
        <p:grpSpPr>
          <a:xfrm>
            <a:off x="2849199" y="3247314"/>
            <a:ext cx="756719" cy="990313"/>
            <a:chOff x="2695712" y="756202"/>
            <a:chExt cx="1604439" cy="20997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7880CCB-B0EA-4E91-B007-56FF7170A736}"/>
                </a:ext>
              </a:extLst>
            </p:cNvPr>
            <p:cNvSpPr/>
            <p:nvPr/>
          </p:nvSpPr>
          <p:spPr>
            <a:xfrm>
              <a:off x="2835285" y="809255"/>
              <a:ext cx="1464866" cy="2046664"/>
            </a:xfrm>
            <a:prstGeom prst="rect">
              <a:avLst/>
            </a:prstGeom>
            <a:solidFill>
              <a:srgbClr val="E5ECFF"/>
            </a:solidFill>
            <a:ln w="50800">
              <a:noFill/>
            </a:ln>
            <a:effectLst>
              <a:outerShdw blurRad="63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7C931CA-4713-4651-B44E-C342CBE0BEA7}"/>
                </a:ext>
              </a:extLst>
            </p:cNvPr>
            <p:cNvSpPr/>
            <p:nvPr/>
          </p:nvSpPr>
          <p:spPr>
            <a:xfrm>
              <a:off x="2964010" y="1296897"/>
              <a:ext cx="1207413" cy="144722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B1F7313-569B-4085-9972-E0C8A125BEA9}"/>
                </a:ext>
              </a:extLst>
            </p:cNvPr>
            <p:cNvSpPr txBox="1"/>
            <p:nvPr/>
          </p:nvSpPr>
          <p:spPr>
            <a:xfrm>
              <a:off x="2695712" y="756202"/>
              <a:ext cx="1587909" cy="554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手势骨架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6F99223-8BF8-4D9C-ABE8-DF59C450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354" y="1435939"/>
              <a:ext cx="825669" cy="1196873"/>
            </a:xfrm>
            <a:prstGeom prst="rect">
              <a:avLst/>
            </a:prstGeom>
          </p:spPr>
        </p:pic>
      </p:grp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E8BB9C9D-69B0-4030-A111-3E1F83F50438}"/>
              </a:ext>
            </a:extLst>
          </p:cNvPr>
          <p:cNvCxnSpPr/>
          <p:nvPr/>
        </p:nvCxnSpPr>
        <p:spPr>
          <a:xfrm>
            <a:off x="1928953" y="3785825"/>
            <a:ext cx="90220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26C67C1-E4B8-42A1-A9D9-670175C539DB}"/>
              </a:ext>
            </a:extLst>
          </p:cNvPr>
          <p:cNvSpPr txBox="1"/>
          <p:nvPr/>
        </p:nvSpPr>
        <p:spPr>
          <a:xfrm>
            <a:off x="1832414" y="3778567"/>
            <a:ext cx="1029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Mediapipe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AFE1097-DADB-4E20-848E-0AD0DC450C2B}"/>
              </a:ext>
            </a:extLst>
          </p:cNvPr>
          <p:cNvSpPr txBox="1"/>
          <p:nvPr/>
        </p:nvSpPr>
        <p:spPr>
          <a:xfrm>
            <a:off x="1913679" y="33238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特征提取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手势识别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CB07A5-B357-420B-B5BD-307A22CA8205}"/>
              </a:ext>
            </a:extLst>
          </p:cNvPr>
          <p:cNvSpPr txBox="1"/>
          <p:nvPr/>
        </p:nvSpPr>
        <p:spPr>
          <a:xfrm>
            <a:off x="4452197" y="281708"/>
            <a:ext cx="442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MediaPipe</a:t>
            </a:r>
            <a:endParaRPr lang="zh-CN" altLang="en-US" sz="2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C35B2A9-E756-46D1-9AB2-B31D6F900DA8}"/>
              </a:ext>
            </a:extLst>
          </p:cNvPr>
          <p:cNvCxnSpPr>
            <a:cxnSpLocks/>
          </p:cNvCxnSpPr>
          <p:nvPr/>
        </p:nvCxnSpPr>
        <p:spPr>
          <a:xfrm>
            <a:off x="4541843" y="778668"/>
            <a:ext cx="734223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B122D85-D73C-4998-ADD0-D3073AB716A6}"/>
              </a:ext>
            </a:extLst>
          </p:cNvPr>
          <p:cNvGrpSpPr/>
          <p:nvPr/>
        </p:nvGrpSpPr>
        <p:grpSpPr>
          <a:xfrm>
            <a:off x="4562981" y="3273472"/>
            <a:ext cx="7223916" cy="1861509"/>
            <a:chOff x="3398390" y="2509359"/>
            <a:chExt cx="4556602" cy="117417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3ADF72B-2B7E-42A2-B0CE-229083C6C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390" y="2518606"/>
              <a:ext cx="872319" cy="116309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7729E77-108A-45B5-8AE8-30F54FD62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129" y="2518676"/>
              <a:ext cx="873645" cy="116486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184E140-F0B5-4255-B7C8-D6775C10E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736" y="2518583"/>
              <a:ext cx="871932" cy="116257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03478EA-D18F-4549-BC38-551151119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936" y="2513610"/>
              <a:ext cx="871932" cy="116257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A44A3E3-EC4E-42FF-8F71-FCEFDF070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060" y="2509359"/>
              <a:ext cx="871932" cy="1162575"/>
            </a:xfrm>
            <a:prstGeom prst="rect">
              <a:avLst/>
            </a:prstGeom>
          </p:spPr>
        </p:pic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243323D-2C45-4362-B58C-79E19AFA9A82}"/>
              </a:ext>
            </a:extLst>
          </p:cNvPr>
          <p:cNvGrpSpPr/>
          <p:nvPr/>
        </p:nvGrpSpPr>
        <p:grpSpPr>
          <a:xfrm>
            <a:off x="4571110" y="1042739"/>
            <a:ext cx="7203860" cy="1841015"/>
            <a:chOff x="3428332" y="966034"/>
            <a:chExt cx="5402895" cy="138076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250F202-8DC8-422A-B1E1-C338B72CE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9953" y="966034"/>
              <a:ext cx="1035571" cy="138076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8B24EAF-80F5-412D-B534-B6EDF3404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192" y="970748"/>
              <a:ext cx="1032035" cy="1376047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BC560238-EFF0-4660-948E-C10DF3739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332" y="970748"/>
              <a:ext cx="1032035" cy="1376047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72ADEF38-9B64-495B-A499-90BBB114B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645" y="975020"/>
              <a:ext cx="1028831" cy="1371775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54076096-FC51-412B-81CA-690FC933C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351" y="975020"/>
              <a:ext cx="1028831" cy="1371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153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A346ACC-7094-4766-8945-1BE1FE5D300B}"/>
              </a:ext>
            </a:extLst>
          </p:cNvPr>
          <p:cNvGrpSpPr/>
          <p:nvPr/>
        </p:nvGrpSpPr>
        <p:grpSpPr>
          <a:xfrm>
            <a:off x="1062297" y="1291767"/>
            <a:ext cx="10911107" cy="4639891"/>
            <a:chOff x="1062297" y="1291767"/>
            <a:chExt cx="10911107" cy="463989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C34A26F-B198-4328-9488-A36771270EA4}"/>
                </a:ext>
              </a:extLst>
            </p:cNvPr>
            <p:cNvGrpSpPr/>
            <p:nvPr/>
          </p:nvGrpSpPr>
          <p:grpSpPr>
            <a:xfrm>
              <a:off x="1062297" y="3213874"/>
              <a:ext cx="748923" cy="982333"/>
              <a:chOff x="1586974" y="542292"/>
              <a:chExt cx="1587909" cy="2082799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7A3FB17A-5F72-417A-BDD3-A7A5F14A9FEE}"/>
                  </a:ext>
                </a:extLst>
              </p:cNvPr>
              <p:cNvSpPr/>
              <p:nvPr/>
            </p:nvSpPr>
            <p:spPr>
              <a:xfrm>
                <a:off x="1697434" y="578428"/>
                <a:ext cx="1464866" cy="2046663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977FF00-3F11-4BEF-9344-5A0F3F4C8506}"/>
                  </a:ext>
                </a:extLst>
              </p:cNvPr>
              <p:cNvSpPr/>
              <p:nvPr/>
            </p:nvSpPr>
            <p:spPr>
              <a:xfrm>
                <a:off x="1826160" y="1082379"/>
                <a:ext cx="1207413" cy="142021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8" name="图片 107">
                <a:extLst>
                  <a:ext uri="{FF2B5EF4-FFF2-40B4-BE49-F238E27FC236}">
                    <a16:creationId xmlns:a16="http://schemas.microsoft.com/office/drawing/2014/main" id="{33FD20CE-ACE5-4DD8-B6E9-D78A23215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5830" y="1195210"/>
                <a:ext cx="859450" cy="1161693"/>
              </a:xfrm>
              <a:prstGeom prst="rect">
                <a:avLst/>
              </a:prstGeom>
            </p:spPr>
          </p:pic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DA76F724-E6D1-408B-8634-EB2BA7078279}"/>
                  </a:ext>
                </a:extLst>
              </p:cNvPr>
              <p:cNvSpPr txBox="1"/>
              <p:nvPr/>
            </p:nvSpPr>
            <p:spPr>
              <a:xfrm>
                <a:off x="1586974" y="542292"/>
                <a:ext cx="1587909" cy="554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4EE2BE0-F2C2-434B-A90C-953A3FE76A69}"/>
                </a:ext>
              </a:extLst>
            </p:cNvPr>
            <p:cNvGrpSpPr/>
            <p:nvPr/>
          </p:nvGrpSpPr>
          <p:grpSpPr>
            <a:xfrm>
              <a:off x="2849197" y="3247314"/>
              <a:ext cx="756719" cy="990313"/>
              <a:chOff x="2695712" y="756202"/>
              <a:chExt cx="1604439" cy="2099717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3C8D1DF6-3743-40BE-8B2B-7925012B757B}"/>
                  </a:ext>
                </a:extLst>
              </p:cNvPr>
              <p:cNvSpPr/>
              <p:nvPr/>
            </p:nvSpPr>
            <p:spPr>
              <a:xfrm>
                <a:off x="2835285" y="809255"/>
                <a:ext cx="1464866" cy="2046664"/>
              </a:xfrm>
              <a:prstGeom prst="rect">
                <a:avLst/>
              </a:prstGeom>
              <a:solidFill>
                <a:srgbClr val="E5EC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F31040E7-FA5F-4718-B779-0A518AF3F8C0}"/>
                  </a:ext>
                </a:extLst>
              </p:cNvPr>
              <p:cNvSpPr/>
              <p:nvPr/>
            </p:nvSpPr>
            <p:spPr>
              <a:xfrm>
                <a:off x="2964010" y="1296897"/>
                <a:ext cx="1207413" cy="144722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1DEE7FB-9882-4429-8382-AD2FE67F907C}"/>
                  </a:ext>
                </a:extLst>
              </p:cNvPr>
              <p:cNvSpPr txBox="1"/>
              <p:nvPr/>
            </p:nvSpPr>
            <p:spPr>
              <a:xfrm>
                <a:off x="2695712" y="756202"/>
                <a:ext cx="1587909" cy="554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手势骨架</a:t>
                </a:r>
              </a:p>
            </p:txBody>
          </p:sp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A04E29C5-F629-4A2E-97AE-6430AE44B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3354" y="1435939"/>
                <a:ext cx="825669" cy="1196873"/>
              </a:xfrm>
              <a:prstGeom prst="rect">
                <a:avLst/>
              </a:prstGeom>
            </p:spPr>
          </p:pic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FCFB511-846D-4D4E-8D6A-0ACB09AF6CAD}"/>
                </a:ext>
              </a:extLst>
            </p:cNvPr>
            <p:cNvGrpSpPr/>
            <p:nvPr/>
          </p:nvGrpSpPr>
          <p:grpSpPr>
            <a:xfrm>
              <a:off x="5369324" y="3497535"/>
              <a:ext cx="795161" cy="547819"/>
              <a:chOff x="3710548" y="1047873"/>
              <a:chExt cx="1200542" cy="827099"/>
            </a:xfrm>
            <a:noFill/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025E4FD-D95F-4016-8CEA-56F4CA4FEF5B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grpFill/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E0292B6A-DAC9-4E3E-B381-D0857930799D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grpFill/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9408B49B-6AC9-44A6-B9CF-1EEEA2CD6E38}"/>
                  </a:ext>
                </a:extLst>
              </p:cNvPr>
              <p:cNvSpPr txBox="1"/>
              <p:nvPr/>
            </p:nvSpPr>
            <p:spPr>
              <a:xfrm>
                <a:off x="3713756" y="1047873"/>
                <a:ext cx="1130731" cy="39498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1831F7A9-FA5C-4175-B19D-7A524374DD7B}"/>
                  </a:ext>
                </a:extLst>
              </p:cNvPr>
              <p:cNvSpPr txBox="1"/>
              <p:nvPr/>
            </p:nvSpPr>
            <p:spPr>
              <a:xfrm>
                <a:off x="3710548" y="1389477"/>
                <a:ext cx="1130731" cy="39498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选中文字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7DE1767-B650-4146-AF7E-99A511773E95}"/>
                </a:ext>
              </a:extLst>
            </p:cNvPr>
            <p:cNvGrpSpPr/>
            <p:nvPr/>
          </p:nvGrpSpPr>
          <p:grpSpPr>
            <a:xfrm>
              <a:off x="4533180" y="5296337"/>
              <a:ext cx="809208" cy="540096"/>
              <a:chOff x="3689340" y="1059530"/>
              <a:chExt cx="1221750" cy="815442"/>
            </a:xfrm>
            <a:noFill/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F968A27-DF7E-4123-925D-D82F3FB96BB4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grpFill/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FFD914A-75E0-4340-BFFC-28A83DD69CEE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grpFill/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1DB35747-A61E-4B38-AE93-872AE21ED3C1}"/>
                  </a:ext>
                </a:extLst>
              </p:cNvPr>
              <p:cNvSpPr txBox="1"/>
              <p:nvPr/>
            </p:nvSpPr>
            <p:spPr>
              <a:xfrm>
                <a:off x="3689340" y="1059530"/>
                <a:ext cx="1130731" cy="3949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629A1F8-5E94-42BB-A89B-D71DA6A1BE2A}"/>
                  </a:ext>
                </a:extLst>
              </p:cNvPr>
              <p:cNvSpPr txBox="1"/>
              <p:nvPr/>
            </p:nvSpPr>
            <p:spPr>
              <a:xfrm>
                <a:off x="3702875" y="1389476"/>
                <a:ext cx="1130731" cy="3949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光标左移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6243D32-1DC3-42F5-A7EC-88C501F0A382}"/>
                </a:ext>
              </a:extLst>
            </p:cNvPr>
            <p:cNvGrpSpPr/>
            <p:nvPr/>
          </p:nvGrpSpPr>
          <p:grpSpPr>
            <a:xfrm>
              <a:off x="5403583" y="1633779"/>
              <a:ext cx="1556888" cy="986753"/>
              <a:chOff x="2728297" y="1721821"/>
              <a:chExt cx="2350604" cy="1489807"/>
            </a:xfrm>
            <a:noFill/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E7C32527-E710-4E41-B34D-EAF49842C5A0}"/>
                  </a:ext>
                </a:extLst>
              </p:cNvPr>
              <p:cNvSpPr/>
              <p:nvPr/>
            </p:nvSpPr>
            <p:spPr>
              <a:xfrm>
                <a:off x="2728297" y="1754224"/>
                <a:ext cx="2350604" cy="1457404"/>
              </a:xfrm>
              <a:prstGeom prst="rect">
                <a:avLst/>
              </a:prstGeom>
              <a:grpFill/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3E5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BBB8E9D7-886B-478C-A543-8824EDCC0AE3}"/>
                  </a:ext>
                </a:extLst>
              </p:cNvPr>
              <p:cNvSpPr/>
              <p:nvPr/>
            </p:nvSpPr>
            <p:spPr>
              <a:xfrm>
                <a:off x="2819960" y="2113080"/>
                <a:ext cx="2168575" cy="979183"/>
              </a:xfrm>
              <a:prstGeom prst="rect">
                <a:avLst/>
              </a:prstGeom>
              <a:grpFill/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EC70DA4F-AA98-431F-B17C-ECD972DD16E1}"/>
                  </a:ext>
                </a:extLst>
              </p:cNvPr>
              <p:cNvSpPr txBox="1"/>
              <p:nvPr/>
            </p:nvSpPr>
            <p:spPr>
              <a:xfrm>
                <a:off x="3185922" y="1721821"/>
                <a:ext cx="1343711" cy="39498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句法结构树</a:t>
                </a:r>
              </a:p>
            </p:txBody>
          </p:sp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5EF4D1D9-F0B0-40D4-B89E-15D276CA6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392" y="2264594"/>
                <a:ext cx="1904025" cy="669896"/>
              </a:xfrm>
              <a:prstGeom prst="rect">
                <a:avLst/>
              </a:prstGeom>
              <a:grpFill/>
            </p:spPr>
          </p:pic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2BE4790-B279-4AFB-BDD7-4B8D2977C9D1}"/>
                </a:ext>
              </a:extLst>
            </p:cNvPr>
            <p:cNvGrpSpPr/>
            <p:nvPr/>
          </p:nvGrpSpPr>
          <p:grpSpPr>
            <a:xfrm>
              <a:off x="7973400" y="1829930"/>
              <a:ext cx="1998567" cy="659037"/>
              <a:chOff x="4522535" y="639841"/>
              <a:chExt cx="3017455" cy="995018"/>
            </a:xfrm>
            <a:noFill/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0B552EE6-8E84-4AF7-B1DE-98ACB17490F4}"/>
                  </a:ext>
                </a:extLst>
              </p:cNvPr>
              <p:cNvSpPr/>
              <p:nvPr/>
            </p:nvSpPr>
            <p:spPr>
              <a:xfrm>
                <a:off x="4522535" y="663609"/>
                <a:ext cx="3017455" cy="971250"/>
              </a:xfrm>
              <a:prstGeom prst="rect">
                <a:avLst/>
              </a:prstGeom>
              <a:grpFill/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4F7CE576-4523-4BE8-93DA-0E7F47BA0A14}"/>
                  </a:ext>
                </a:extLst>
              </p:cNvPr>
              <p:cNvSpPr/>
              <p:nvPr/>
            </p:nvSpPr>
            <p:spPr>
              <a:xfrm>
                <a:off x="4614197" y="1022466"/>
                <a:ext cx="2841973" cy="497724"/>
              </a:xfrm>
              <a:prstGeom prst="rect">
                <a:avLst/>
              </a:prstGeom>
              <a:grpFill/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C6BD558-7914-4556-90CE-9608B2A84F56}"/>
                  </a:ext>
                </a:extLst>
              </p:cNvPr>
              <p:cNvSpPr txBox="1"/>
              <p:nvPr/>
            </p:nvSpPr>
            <p:spPr>
              <a:xfrm>
                <a:off x="5441304" y="639841"/>
                <a:ext cx="1130731" cy="39498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程序代码</a:t>
                </a:r>
              </a:p>
            </p:txBody>
          </p:sp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8A6DC81C-2A4C-4086-8816-E58F86CD3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0398" y="1146916"/>
                <a:ext cx="2545484" cy="252445"/>
              </a:xfrm>
              <a:prstGeom prst="rect">
                <a:avLst/>
              </a:prstGeom>
              <a:grpFill/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6A87CA0-6088-4AF2-9B2C-651FF39DCBA4}"/>
                </a:ext>
              </a:extLst>
            </p:cNvPr>
            <p:cNvGrpSpPr/>
            <p:nvPr/>
          </p:nvGrpSpPr>
          <p:grpSpPr>
            <a:xfrm>
              <a:off x="4523600" y="4557165"/>
              <a:ext cx="800375" cy="544805"/>
              <a:chOff x="3702677" y="1052421"/>
              <a:chExt cx="1208413" cy="822551"/>
            </a:xfrm>
            <a:noFill/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BFA07A8-8ADF-4489-9CEA-E4085A916F13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grpFill/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D7B1F804-8E5D-4D3E-9EAD-E5434D6EEBB6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grpFill/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EF662EC-0C71-42EA-865D-82FB9B7F8674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130730" cy="39498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C3F9917-424E-41A5-8E43-13C27321A7A9}"/>
                  </a:ext>
                </a:extLst>
              </p:cNvPr>
              <p:cNvSpPr txBox="1"/>
              <p:nvPr/>
            </p:nvSpPr>
            <p:spPr>
              <a:xfrm>
                <a:off x="3702882" y="1397146"/>
                <a:ext cx="1130730" cy="39498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光标上移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1A2780D-D0C0-413B-9547-4F6503FD2818}"/>
                </a:ext>
              </a:extLst>
            </p:cNvPr>
            <p:cNvGrpSpPr/>
            <p:nvPr/>
          </p:nvGrpSpPr>
          <p:grpSpPr>
            <a:xfrm>
              <a:off x="6724165" y="4245705"/>
              <a:ext cx="2155351" cy="1561437"/>
              <a:chOff x="6169372" y="3504258"/>
              <a:chExt cx="3254166" cy="2357471"/>
            </a:xfrm>
            <a:noFill/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B47A9C0-4381-45DC-9D0E-D0BF68DACB68}"/>
                  </a:ext>
                </a:extLst>
              </p:cNvPr>
              <p:cNvSpPr/>
              <p:nvPr/>
            </p:nvSpPr>
            <p:spPr>
              <a:xfrm>
                <a:off x="6169372" y="3534697"/>
                <a:ext cx="3254166" cy="2327032"/>
              </a:xfrm>
              <a:prstGeom prst="rect">
                <a:avLst/>
              </a:prstGeom>
              <a:grpFill/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C4AB46C-BB35-4385-BBC0-E20CA09A003B}"/>
                  </a:ext>
                </a:extLst>
              </p:cNvPr>
              <p:cNvSpPr/>
              <p:nvPr/>
            </p:nvSpPr>
            <p:spPr>
              <a:xfrm>
                <a:off x="6284515" y="3908950"/>
                <a:ext cx="3001848" cy="1788782"/>
              </a:xfrm>
              <a:prstGeom prst="rect">
                <a:avLst/>
              </a:prstGeom>
              <a:grpFill/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4CAC4B9-152E-441E-8BB6-766E36F9F5B5}"/>
                  </a:ext>
                </a:extLst>
              </p:cNvPr>
              <p:cNvSpPr txBox="1"/>
              <p:nvPr/>
            </p:nvSpPr>
            <p:spPr>
              <a:xfrm>
                <a:off x="6996794" y="3504258"/>
                <a:ext cx="1639673" cy="39498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代码编辑控制</a:t>
                </a:r>
              </a:p>
            </p:txBody>
          </p:sp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40A5E299-E030-4E5D-8967-D9742A54E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7235" y="4010828"/>
                <a:ext cx="2781639" cy="1622961"/>
              </a:xfrm>
              <a:prstGeom prst="rect">
                <a:avLst/>
              </a:prstGeom>
              <a:grpFill/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7D3ACF3-5CC6-4B5A-ADAA-E5CEE59DAC13}"/>
                </a:ext>
              </a:extLst>
            </p:cNvPr>
            <p:cNvGrpSpPr/>
            <p:nvPr/>
          </p:nvGrpSpPr>
          <p:grpSpPr>
            <a:xfrm>
              <a:off x="9301661" y="3021379"/>
              <a:ext cx="2671743" cy="1687800"/>
              <a:chOff x="7325882" y="1120393"/>
              <a:chExt cx="4033820" cy="2548253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00C567E-8567-4F1A-9864-6979E3B9A515}"/>
                  </a:ext>
                </a:extLst>
              </p:cNvPr>
              <p:cNvSpPr/>
              <p:nvPr/>
            </p:nvSpPr>
            <p:spPr>
              <a:xfrm>
                <a:off x="7325882" y="1152954"/>
                <a:ext cx="4033820" cy="2515692"/>
              </a:xfrm>
              <a:prstGeom prst="rect">
                <a:avLst/>
              </a:prstGeom>
              <a:solidFill>
                <a:srgbClr val="FCE3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A08E544-AE26-4192-B14D-248D8B91F8EE}"/>
                  </a:ext>
                </a:extLst>
              </p:cNvPr>
              <p:cNvSpPr/>
              <p:nvPr/>
            </p:nvSpPr>
            <p:spPr>
              <a:xfrm>
                <a:off x="7441026" y="1527207"/>
                <a:ext cx="3783815" cy="198366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F86BF66-8948-4C2A-B29F-06E13184D970}"/>
                  </a:ext>
                </a:extLst>
              </p:cNvPr>
              <p:cNvSpPr txBox="1"/>
              <p:nvPr/>
            </p:nvSpPr>
            <p:spPr>
              <a:xfrm>
                <a:off x="8521659" y="1120393"/>
                <a:ext cx="1657309" cy="39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代码编辑结果</a:t>
                </a: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6261CED6-6820-4C6E-B7A5-920500284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026" y="1616246"/>
                <a:ext cx="3783815" cy="1782177"/>
              </a:xfrm>
              <a:prstGeom prst="rect">
                <a:avLst/>
              </a:prstGeom>
            </p:spPr>
          </p:pic>
        </p:grp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154E915-2B0C-4E23-9ED4-564817C96856}"/>
                </a:ext>
              </a:extLst>
            </p:cNvPr>
            <p:cNvCxnSpPr/>
            <p:nvPr/>
          </p:nvCxnSpPr>
          <p:spPr>
            <a:xfrm>
              <a:off x="1928952" y="3785826"/>
              <a:ext cx="90220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53685FD-86B2-4FE3-A8EE-7D8A792C64D6}"/>
                </a:ext>
              </a:extLst>
            </p:cNvPr>
            <p:cNvSpPr txBox="1"/>
            <p:nvPr/>
          </p:nvSpPr>
          <p:spPr>
            <a:xfrm>
              <a:off x="1832413" y="3778567"/>
              <a:ext cx="1029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Mediapipe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A4594ED-579F-438F-A739-9A0F8AB0CE1D}"/>
                </a:ext>
              </a:extLst>
            </p:cNvPr>
            <p:cNvGrpSpPr/>
            <p:nvPr/>
          </p:nvGrpSpPr>
          <p:grpSpPr>
            <a:xfrm>
              <a:off x="2080085" y="4423263"/>
              <a:ext cx="748923" cy="989956"/>
              <a:chOff x="1548517" y="2809125"/>
              <a:chExt cx="748922" cy="989956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8EE4E88-9BCB-4134-B3D3-1BECD665DA5F}"/>
                  </a:ext>
                </a:extLst>
              </p:cNvPr>
              <p:cNvSpPr/>
              <p:nvPr/>
            </p:nvSpPr>
            <p:spPr>
              <a:xfrm>
                <a:off x="1628150" y="2833790"/>
                <a:ext cx="656737" cy="965291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6CE4B7D-24F3-4FD1-8B0B-30B1259B8D88}"/>
                  </a:ext>
                </a:extLst>
              </p:cNvPr>
              <p:cNvSpPr/>
              <p:nvPr/>
            </p:nvSpPr>
            <p:spPr>
              <a:xfrm>
                <a:off x="1688863" y="3071474"/>
                <a:ext cx="524903" cy="66983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00F712C-729F-4326-BCDA-C759B38D6AC5}"/>
                  </a:ext>
                </a:extLst>
              </p:cNvPr>
              <p:cNvSpPr txBox="1"/>
              <p:nvPr/>
            </p:nvSpPr>
            <p:spPr>
              <a:xfrm>
                <a:off x="1548517" y="2809125"/>
                <a:ext cx="748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9CFC1964-CB0C-4189-9AF3-E3CDDD760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771" y="3104382"/>
                <a:ext cx="341537" cy="604016"/>
              </a:xfrm>
              <a:prstGeom prst="rect">
                <a:avLst/>
              </a:prstGeom>
            </p:spPr>
          </p:pic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D3DA66D-F503-405E-B69D-42BE827E6228}"/>
                </a:ext>
              </a:extLst>
            </p:cNvPr>
            <p:cNvGrpSpPr/>
            <p:nvPr/>
          </p:nvGrpSpPr>
          <p:grpSpPr>
            <a:xfrm>
              <a:off x="2975739" y="5118697"/>
              <a:ext cx="840324" cy="812961"/>
              <a:chOff x="2237982" y="1584402"/>
              <a:chExt cx="1268729" cy="1227417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514F375-30AE-490C-BAEE-F7E2463B8A40}"/>
                  </a:ext>
                </a:extLst>
              </p:cNvPr>
              <p:cNvSpPr/>
              <p:nvPr/>
            </p:nvSpPr>
            <p:spPr>
              <a:xfrm>
                <a:off x="2237982" y="1606546"/>
                <a:ext cx="1268729" cy="1205273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4F34B0C-FEC3-48E5-9B26-EFF1A39A8B3D}"/>
                  </a:ext>
                </a:extLst>
              </p:cNvPr>
              <p:cNvSpPr/>
              <p:nvPr/>
            </p:nvSpPr>
            <p:spPr>
              <a:xfrm>
                <a:off x="2329646" y="1965404"/>
                <a:ext cx="1089194" cy="745779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C91B8E5-1FA6-42E3-97A2-762606AE111C}"/>
                  </a:ext>
                </a:extLst>
              </p:cNvPr>
              <p:cNvSpPr txBox="1"/>
              <p:nvPr/>
            </p:nvSpPr>
            <p:spPr>
              <a:xfrm>
                <a:off x="2263067" y="1584402"/>
                <a:ext cx="1130730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1EDB9C38-2831-4383-827A-822A01F10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453" y="2043488"/>
                <a:ext cx="859785" cy="561427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6E414AE-5A97-45E6-B8DB-C6195C30F536}"/>
                </a:ext>
              </a:extLst>
            </p:cNvPr>
            <p:cNvSpPr txBox="1"/>
            <p:nvPr/>
          </p:nvSpPr>
          <p:spPr>
            <a:xfrm>
              <a:off x="1913679" y="332380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特征提取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手势识别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53B208E-FB93-4587-B4A3-17F28FDD1B97}"/>
                </a:ext>
              </a:extLst>
            </p:cNvPr>
            <p:cNvCxnSpPr/>
            <p:nvPr/>
          </p:nvCxnSpPr>
          <p:spPr>
            <a:xfrm>
              <a:off x="4445373" y="2248490"/>
              <a:ext cx="90220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C2729D1-CEE2-4574-B7D2-CF2741EAC172}"/>
                </a:ext>
              </a:extLst>
            </p:cNvPr>
            <p:cNvSpPr txBox="1"/>
            <p:nvPr/>
          </p:nvSpPr>
          <p:spPr>
            <a:xfrm>
              <a:off x="4629012" y="2256454"/>
              <a:ext cx="514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NLP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C59AD6-DC4A-4A01-80ED-338EBE1642DC}"/>
                </a:ext>
              </a:extLst>
            </p:cNvPr>
            <p:cNvSpPr txBox="1"/>
            <p:nvPr/>
          </p:nvSpPr>
          <p:spPr>
            <a:xfrm>
              <a:off x="4517775" y="177579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自然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语言处理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8061AE3-6BB1-43B8-B256-8330CD9F8253}"/>
                </a:ext>
              </a:extLst>
            </p:cNvPr>
            <p:cNvSpPr/>
            <p:nvPr/>
          </p:nvSpPr>
          <p:spPr>
            <a:xfrm>
              <a:off x="4534500" y="1291767"/>
              <a:ext cx="5638848" cy="1541276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A096643C-BBD9-40C8-85DB-2BBC891351BE}"/>
                </a:ext>
              </a:extLst>
            </p:cNvPr>
            <p:cNvCxnSpPr/>
            <p:nvPr/>
          </p:nvCxnSpPr>
          <p:spPr>
            <a:xfrm>
              <a:off x="7011647" y="2232266"/>
              <a:ext cx="90220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CB5420A-7A74-476D-AB37-5CE42B5E32FF}"/>
                </a:ext>
              </a:extLst>
            </p:cNvPr>
            <p:cNvSpPr txBox="1"/>
            <p:nvPr/>
          </p:nvSpPr>
          <p:spPr>
            <a:xfrm>
              <a:off x="6920139" y="2248187"/>
              <a:ext cx="1138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GPT-3</a:t>
              </a:r>
            </a:p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(sub model)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9438DEA-ACBE-476A-A914-57F7214896ED}"/>
                </a:ext>
              </a:extLst>
            </p:cNvPr>
            <p:cNvSpPr txBox="1"/>
            <p:nvPr/>
          </p:nvSpPr>
          <p:spPr>
            <a:xfrm>
              <a:off x="7084051" y="175957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文法对应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转化模型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ED51AA7-CB3E-4198-BD9E-6550934EC24A}"/>
                </a:ext>
              </a:extLst>
            </p:cNvPr>
            <p:cNvSpPr txBox="1"/>
            <p:nvPr/>
          </p:nvSpPr>
          <p:spPr>
            <a:xfrm>
              <a:off x="4496047" y="1320535"/>
              <a:ext cx="4733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GPT-3</a:t>
              </a:r>
              <a:r>
                <a:rPr lang="zh-CN" altLang="en-US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：自然语言到程序代码的转换生成模型（开源）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DECF428-A2A9-4B74-8DB5-1BF1AED5FDA8}"/>
                </a:ext>
              </a:extLst>
            </p:cNvPr>
            <p:cNvCxnSpPr>
              <a:cxnSpLocks/>
            </p:cNvCxnSpPr>
            <p:nvPr/>
          </p:nvCxnSpPr>
          <p:spPr>
            <a:xfrm>
              <a:off x="10637533" y="2137886"/>
              <a:ext cx="0" cy="799392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980B2341-DBF8-4B9D-9808-DAD388640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1967" y="2137886"/>
              <a:ext cx="66556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3D7DC1CB-1A4C-4D34-A91B-3EEA530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3689515" y="3796581"/>
              <a:ext cx="1617092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B937498-0FF9-41F0-9D00-7A6AF869AD8C}"/>
                </a:ext>
              </a:extLst>
            </p:cNvPr>
            <p:cNvSpPr txBox="1"/>
            <p:nvPr/>
          </p:nvSpPr>
          <p:spPr>
            <a:xfrm>
              <a:off x="3746540" y="3789322"/>
              <a:ext cx="1470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CNN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（自建模型）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9E44FFF-EDAB-4238-9750-A6BF3CE921CF}"/>
                </a:ext>
              </a:extLst>
            </p:cNvPr>
            <p:cNvSpPr txBox="1"/>
            <p:nvPr/>
          </p:nvSpPr>
          <p:spPr>
            <a:xfrm>
              <a:off x="3676456" y="3507119"/>
              <a:ext cx="1617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序列帧动作定义模型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CB2AA11-75ED-4D1D-A2FD-9ACB6CF27DD2}"/>
                </a:ext>
              </a:extLst>
            </p:cNvPr>
            <p:cNvCxnSpPr>
              <a:cxnSpLocks/>
            </p:cNvCxnSpPr>
            <p:nvPr/>
          </p:nvCxnSpPr>
          <p:spPr>
            <a:xfrm>
              <a:off x="7913856" y="3843614"/>
              <a:ext cx="0" cy="3940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7D404D3-B241-4D42-9A29-2B971ABFF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5663" y="3843614"/>
              <a:ext cx="163819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C4815C7-5584-4586-9754-75CEDD7E8F5D}"/>
                </a:ext>
              </a:extLst>
            </p:cNvPr>
            <p:cNvSpPr txBox="1"/>
            <p:nvPr/>
          </p:nvSpPr>
          <p:spPr>
            <a:xfrm>
              <a:off x="6177413" y="3539702"/>
              <a:ext cx="1955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</a:lstStyle>
            <a:p>
              <a:r>
                <a:rPr lang="zh-CN" altLang="en-US" sz="1200" dirty="0"/>
                <a:t>特殊手势：对应辅助功能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E01D8658-5543-43BD-B42B-9145B5D0234E}"/>
                </a:ext>
              </a:extLst>
            </p:cNvPr>
            <p:cNvCxnSpPr>
              <a:cxnSpLocks/>
            </p:cNvCxnSpPr>
            <p:nvPr/>
          </p:nvCxnSpPr>
          <p:spPr>
            <a:xfrm>
              <a:off x="5442733" y="4947761"/>
              <a:ext cx="117809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BB6667F-AD27-4A5C-B62C-E820437E701F}"/>
                </a:ext>
              </a:extLst>
            </p:cNvPr>
            <p:cNvSpPr txBox="1"/>
            <p:nvPr/>
          </p:nvSpPr>
          <p:spPr>
            <a:xfrm>
              <a:off x="5459636" y="4977049"/>
              <a:ext cx="1161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普通手势：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对应光标定位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EC9D20A-B8F4-4F07-B93B-60EDAB5D323D}"/>
                </a:ext>
              </a:extLst>
            </p:cNvPr>
            <p:cNvCxnSpPr>
              <a:cxnSpLocks/>
            </p:cNvCxnSpPr>
            <p:nvPr/>
          </p:nvCxnSpPr>
          <p:spPr>
            <a:xfrm>
              <a:off x="5442733" y="5497627"/>
              <a:ext cx="117809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8D41BCA9-8FE2-4AAB-961B-5B5C8136B03B}"/>
                </a:ext>
              </a:extLst>
            </p:cNvPr>
            <p:cNvCxnSpPr>
              <a:cxnSpLocks/>
            </p:cNvCxnSpPr>
            <p:nvPr/>
          </p:nvCxnSpPr>
          <p:spPr>
            <a:xfrm>
              <a:off x="2934063" y="4913994"/>
              <a:ext cx="1511311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44658BE5-AF5D-447D-A26D-624EE91D58B6}"/>
                </a:ext>
              </a:extLst>
            </p:cNvPr>
            <p:cNvCxnSpPr>
              <a:cxnSpLocks/>
            </p:cNvCxnSpPr>
            <p:nvPr/>
          </p:nvCxnSpPr>
          <p:spPr>
            <a:xfrm>
              <a:off x="3912289" y="5514871"/>
              <a:ext cx="572712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4871C081-67D5-4211-A71E-E7F9EF8E6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5365" y="4818030"/>
              <a:ext cx="0" cy="31236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5FBFF3A-D55B-477B-AEA1-5DB52E401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172" y="5130398"/>
              <a:ext cx="163819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矩形 177">
            <a:extLst>
              <a:ext uri="{FF2B5EF4-FFF2-40B4-BE49-F238E27FC236}">
                <a16:creationId xmlns:a16="http://schemas.microsoft.com/office/drawing/2014/main" id="{12750C4B-0DD6-425F-89F6-98185685D3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13FFC147-84EC-4968-82DF-C79E312E8AF8}"/>
              </a:ext>
            </a:extLst>
          </p:cNvPr>
          <p:cNvGrpSpPr/>
          <p:nvPr/>
        </p:nvGrpSpPr>
        <p:grpSpPr>
          <a:xfrm>
            <a:off x="218596" y="632475"/>
            <a:ext cx="4076046" cy="2593508"/>
            <a:chOff x="218596" y="632475"/>
            <a:chExt cx="4076046" cy="2593508"/>
          </a:xfrm>
        </p:grpSpPr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8EC3FD7F-B26F-454C-9A16-2C72030DEC4C}"/>
                </a:ext>
              </a:extLst>
            </p:cNvPr>
            <p:cNvGrpSpPr/>
            <p:nvPr/>
          </p:nvGrpSpPr>
          <p:grpSpPr>
            <a:xfrm>
              <a:off x="982508" y="1780136"/>
              <a:ext cx="928208" cy="815096"/>
              <a:chOff x="622964" y="208778"/>
              <a:chExt cx="1401416" cy="1230638"/>
            </a:xfrm>
          </p:grpSpPr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E30D44C8-5E8F-4178-8E7D-72B7F2128EB8}"/>
                  </a:ext>
                </a:extLst>
              </p:cNvPr>
              <p:cNvSpPr/>
              <p:nvPr/>
            </p:nvSpPr>
            <p:spPr>
              <a:xfrm>
                <a:off x="622964" y="237050"/>
                <a:ext cx="1401416" cy="1202366"/>
              </a:xfrm>
              <a:prstGeom prst="rect">
                <a:avLst/>
              </a:prstGeom>
              <a:solidFill>
                <a:srgbClr val="FFF3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D0F85217-6EA3-437E-B3E7-1F049C8103E2}"/>
                  </a:ext>
                </a:extLst>
              </p:cNvPr>
              <p:cNvSpPr/>
              <p:nvPr/>
            </p:nvSpPr>
            <p:spPr>
              <a:xfrm>
                <a:off x="714628" y="595906"/>
                <a:ext cx="1205612" cy="746601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2A90B7FD-23F9-4B80-8F9A-F967395DD2DA}"/>
                  </a:ext>
                </a:extLst>
              </p:cNvPr>
              <p:cNvSpPr txBox="1"/>
              <p:nvPr/>
            </p:nvSpPr>
            <p:spPr>
              <a:xfrm>
                <a:off x="715025" y="208778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语音音频</a:t>
                </a:r>
              </a:p>
            </p:txBody>
          </p:sp>
          <p:pic>
            <p:nvPicPr>
              <p:cNvPr id="196" name="图片 195">
                <a:extLst>
                  <a:ext uri="{FF2B5EF4-FFF2-40B4-BE49-F238E27FC236}">
                    <a16:creationId xmlns:a16="http://schemas.microsoft.com/office/drawing/2014/main" id="{57113EA4-B88C-472F-A0D4-5475D9734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109" y="640854"/>
                <a:ext cx="1043113" cy="659231"/>
              </a:xfrm>
              <a:prstGeom prst="rect">
                <a:avLst/>
              </a:prstGeom>
            </p:spPr>
          </p:pic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91731903-1B73-43AE-853C-F60BA6F3DCA8}"/>
                </a:ext>
              </a:extLst>
            </p:cNvPr>
            <p:cNvGrpSpPr/>
            <p:nvPr/>
          </p:nvGrpSpPr>
          <p:grpSpPr>
            <a:xfrm>
              <a:off x="2978445" y="632475"/>
              <a:ext cx="1316197" cy="544805"/>
              <a:chOff x="3702677" y="1052421"/>
              <a:chExt cx="1362135" cy="822551"/>
            </a:xfrm>
          </p:grpSpPr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566BDD3E-5FB8-452D-B5EF-BF9B42F33179}"/>
                  </a:ext>
                </a:extLst>
              </p:cNvPr>
              <p:cNvSpPr/>
              <p:nvPr/>
            </p:nvSpPr>
            <p:spPr>
              <a:xfrm>
                <a:off x="3717139" y="1088252"/>
                <a:ext cx="1347673" cy="786720"/>
              </a:xfrm>
              <a:prstGeom prst="rect">
                <a:avLst/>
              </a:prstGeom>
              <a:solidFill>
                <a:srgbClr val="FFF0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0E5"/>
                  </a:solidFill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2281AC37-CDF8-45AE-B12E-1D5935A83F59}"/>
                  </a:ext>
                </a:extLst>
              </p:cNvPr>
              <p:cNvSpPr/>
              <p:nvPr/>
            </p:nvSpPr>
            <p:spPr>
              <a:xfrm>
                <a:off x="3808804" y="1435495"/>
                <a:ext cx="1161378" cy="33855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8A59FF11-F33A-40C9-AE8F-9C6F56C566F7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359012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指令文字（中文）</a:t>
                </a:r>
              </a:p>
            </p:txBody>
          </p:sp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0D2AD61A-306F-475A-BFDA-4A64D5DF5EB4}"/>
                  </a:ext>
                </a:extLst>
              </p:cNvPr>
              <p:cNvSpPr txBox="1"/>
              <p:nvPr/>
            </p:nvSpPr>
            <p:spPr>
              <a:xfrm>
                <a:off x="3897785" y="1384089"/>
                <a:ext cx="999181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向世界问好</a:t>
                </a:r>
              </a:p>
            </p:txBody>
          </p:sp>
        </p:grp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D0F4C1CE-E072-4C0D-81C2-E7ED3DABFB8A}"/>
                </a:ext>
              </a:extLst>
            </p:cNvPr>
            <p:cNvCxnSpPr/>
            <p:nvPr/>
          </p:nvCxnSpPr>
          <p:spPr>
            <a:xfrm>
              <a:off x="1988355" y="2181592"/>
              <a:ext cx="90220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D8D34D46-2BA7-4FF2-BF52-66436C45CFF2}"/>
                </a:ext>
              </a:extLst>
            </p:cNvPr>
            <p:cNvSpPr txBox="1"/>
            <p:nvPr/>
          </p:nvSpPr>
          <p:spPr>
            <a:xfrm>
              <a:off x="1983287" y="21743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（通用）</a:t>
              </a: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2DDA90AC-3517-4558-934B-EF314FD4B4D7}"/>
                </a:ext>
              </a:extLst>
            </p:cNvPr>
            <p:cNvSpPr txBox="1"/>
            <p:nvPr/>
          </p:nvSpPr>
          <p:spPr>
            <a:xfrm>
              <a:off x="1973081" y="189991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语音识别</a:t>
              </a:r>
            </a:p>
          </p:txBody>
        </p: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2F99EC02-5477-47B1-A3FF-DE125A9F1354}"/>
                </a:ext>
              </a:extLst>
            </p:cNvPr>
            <p:cNvGrpSpPr/>
            <p:nvPr/>
          </p:nvGrpSpPr>
          <p:grpSpPr>
            <a:xfrm>
              <a:off x="2589199" y="916743"/>
              <a:ext cx="389245" cy="983167"/>
              <a:chOff x="2049780" y="513772"/>
              <a:chExt cx="291934" cy="737375"/>
            </a:xfrm>
          </p:grpSpPr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A591D7BD-3A35-4655-B0A1-D446A09E6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291934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箭头连接符 187">
                <a:extLst>
                  <a:ext uri="{FF2B5EF4-FFF2-40B4-BE49-F238E27FC236}">
                    <a16:creationId xmlns:a16="http://schemas.microsoft.com/office/drawing/2014/main" id="{3F88670D-F429-4C71-9447-FCAD09063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0" cy="73737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6" name="图片 185">
              <a:extLst>
                <a:ext uri="{FF2B5EF4-FFF2-40B4-BE49-F238E27FC236}">
                  <a16:creationId xmlns:a16="http://schemas.microsoft.com/office/drawing/2014/main" id="{5453E0E9-A6ED-479E-BE52-E2AE67231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96" y="2713956"/>
              <a:ext cx="695053" cy="512027"/>
            </a:xfrm>
            <a:prstGeom prst="rect">
              <a:avLst/>
            </a:prstGeom>
          </p:spPr>
        </p:pic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37ECA4A5-3F64-43DF-AD2F-2B7928A93342}"/>
              </a:ext>
            </a:extLst>
          </p:cNvPr>
          <p:cNvGrpSpPr/>
          <p:nvPr/>
        </p:nvGrpSpPr>
        <p:grpSpPr>
          <a:xfrm>
            <a:off x="6835484" y="503854"/>
            <a:ext cx="2151485" cy="461665"/>
            <a:chOff x="6835484" y="503854"/>
            <a:chExt cx="2151485" cy="461665"/>
          </a:xfrm>
        </p:grpSpPr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1CEE8586-0773-4C0C-B8EA-6D89E961EEA3}"/>
                </a:ext>
              </a:extLst>
            </p:cNvPr>
            <p:cNvGrpSpPr/>
            <p:nvPr/>
          </p:nvGrpSpPr>
          <p:grpSpPr>
            <a:xfrm>
              <a:off x="6835484" y="673532"/>
              <a:ext cx="398231" cy="152399"/>
              <a:chOff x="6762032" y="632475"/>
              <a:chExt cx="398231" cy="152399"/>
            </a:xfrm>
          </p:grpSpPr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29272D89-3D6A-4EB4-8C18-EE1F5F2ECC06}"/>
                  </a:ext>
                </a:extLst>
              </p:cNvPr>
              <p:cNvCxnSpPr/>
              <p:nvPr/>
            </p:nvCxnSpPr>
            <p:spPr>
              <a:xfrm>
                <a:off x="6762032" y="632475"/>
                <a:ext cx="398231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3E0EB51F-5506-48E1-A040-9BFC20A8B9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2032" y="784874"/>
                <a:ext cx="398231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9BC31314-D318-4844-B342-101602F7CABE}"/>
                </a:ext>
              </a:extLst>
            </p:cNvPr>
            <p:cNvSpPr txBox="1"/>
            <p:nvPr/>
          </p:nvSpPr>
          <p:spPr>
            <a:xfrm>
              <a:off x="7216213" y="503854"/>
              <a:ext cx="17707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指令文字</a:t>
              </a:r>
              <a:endPara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93AE8356-EB9C-4545-9361-043C71378829}"/>
              </a:ext>
            </a:extLst>
          </p:cNvPr>
          <p:cNvGrpSpPr/>
          <p:nvPr/>
        </p:nvGrpSpPr>
        <p:grpSpPr>
          <a:xfrm>
            <a:off x="4845033" y="497876"/>
            <a:ext cx="6141401" cy="4590515"/>
            <a:chOff x="4845033" y="497876"/>
            <a:chExt cx="6141401" cy="4590515"/>
          </a:xfrm>
        </p:grpSpPr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35737DB6-3408-45E2-87B6-2105FB896EF2}"/>
                </a:ext>
              </a:extLst>
            </p:cNvPr>
            <p:cNvSpPr txBox="1"/>
            <p:nvPr/>
          </p:nvSpPr>
          <p:spPr>
            <a:xfrm>
              <a:off x="4863963" y="1351471"/>
              <a:ext cx="5020236" cy="3736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采集音频信息</a:t>
              </a:r>
              <a:endParaRPr lang="en-US" altLang="zh-CN" dirty="0">
                <a:latin typeface="思源宋体" panose="02020400000000000000" pitchFamily="18" charset="-122"/>
                <a:ea typeface="思源宋体" panose="02020400000000000000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利用 </a:t>
              </a:r>
              <a:r>
                <a:rPr lang="en-US" altLang="zh-CN" dirty="0" err="1">
                  <a:latin typeface="思源宋体" panose="02020400000000000000" pitchFamily="18" charset="-122"/>
                  <a:ea typeface="思源宋体" panose="02020400000000000000" pitchFamily="18" charset="-122"/>
                </a:rPr>
                <a:t>ffmpeg</a:t>
              </a:r>
              <a:r>
                <a:rPr lang="en-US" altLang="zh-CN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 </a:t>
              </a: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进行音频格式转换</a:t>
              </a:r>
              <a:endParaRPr lang="en-US" altLang="zh-CN" dirty="0">
                <a:latin typeface="思源宋体" panose="02020400000000000000" pitchFamily="18" charset="-122"/>
                <a:ea typeface="思源宋体" panose="02020400000000000000" pitchFamily="18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采样率为 </a:t>
              </a:r>
              <a:r>
                <a:rPr lang="en-US" altLang="zh-CN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16k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采样深度 </a:t>
              </a:r>
              <a:r>
                <a:rPr lang="en-US" altLang="zh-CN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16bit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Pcm </a:t>
              </a: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音频</a:t>
              </a:r>
              <a:endParaRPr lang="en-US" altLang="zh-CN" dirty="0">
                <a:latin typeface="思源宋体" panose="02020400000000000000" pitchFamily="18" charset="-122"/>
                <a:ea typeface="思源宋体" panose="02020400000000000000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请求并建立 </a:t>
              </a:r>
              <a:r>
                <a:rPr lang="en-US" altLang="zh-CN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web socket </a:t>
              </a: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链接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处理 </a:t>
              </a:r>
              <a:r>
                <a:rPr lang="en-US" altLang="zh-CN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web socket </a:t>
              </a: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返回的消息</a:t>
              </a:r>
              <a:endParaRPr lang="en-US" altLang="zh-CN" dirty="0">
                <a:latin typeface="思源宋体" panose="02020400000000000000" pitchFamily="18" charset="-122"/>
                <a:ea typeface="思源宋体" panose="02020400000000000000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分帧传递音频信息</a:t>
              </a:r>
              <a:endParaRPr lang="en-US" altLang="zh-CN" dirty="0">
                <a:latin typeface="思源宋体" panose="02020400000000000000" pitchFamily="18" charset="-122"/>
                <a:ea typeface="思源宋体" panose="02020400000000000000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宋体" panose="02020400000000000000" pitchFamily="18" charset="-122"/>
                  <a:ea typeface="思源宋体" panose="02020400000000000000" pitchFamily="18" charset="-122"/>
                </a:rPr>
                <a:t>整合返回的文字信息</a:t>
              </a:r>
              <a:endParaRPr lang="en-US" altLang="zh-CN" dirty="0">
                <a:latin typeface="思源宋体" panose="02020400000000000000" pitchFamily="18" charset="-122"/>
                <a:ea typeface="思源宋体" panose="02020400000000000000" pitchFamily="18" charset="-122"/>
              </a:endParaRPr>
            </a:p>
          </p:txBody>
        </p: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065CB5FD-840A-43C0-9C32-35866A80593F}"/>
                </a:ext>
              </a:extLst>
            </p:cNvPr>
            <p:cNvGrpSpPr/>
            <p:nvPr/>
          </p:nvGrpSpPr>
          <p:grpSpPr>
            <a:xfrm>
              <a:off x="5664042" y="663411"/>
              <a:ext cx="398231" cy="152399"/>
              <a:chOff x="6762032" y="632475"/>
              <a:chExt cx="398231" cy="152399"/>
            </a:xfrm>
          </p:grpSpPr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DA906EC6-A797-4675-AD89-601598F0C84D}"/>
                  </a:ext>
                </a:extLst>
              </p:cNvPr>
              <p:cNvCxnSpPr/>
              <p:nvPr/>
            </p:nvCxnSpPr>
            <p:spPr>
              <a:xfrm>
                <a:off x="6762032" y="632475"/>
                <a:ext cx="398231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86E6DFF9-F968-4CA2-A48D-B39E55243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2032" y="784874"/>
                <a:ext cx="398231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CE561100-C762-4AEE-BFD5-CB0E457B0EA3}"/>
                </a:ext>
              </a:extLst>
            </p:cNvPr>
            <p:cNvSpPr txBox="1"/>
            <p:nvPr/>
          </p:nvSpPr>
          <p:spPr>
            <a:xfrm>
              <a:off x="4847029" y="497876"/>
              <a:ext cx="928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rPr>
                <a:t>音频</a:t>
              </a:r>
              <a:endParaRPr lang="zh-CN" altLang="en-US" dirty="0"/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C11653E4-1EEB-41ED-87DF-5BDA91630E33}"/>
                </a:ext>
              </a:extLst>
            </p:cNvPr>
            <p:cNvSpPr txBox="1"/>
            <p:nvPr/>
          </p:nvSpPr>
          <p:spPr>
            <a:xfrm>
              <a:off x="6049890" y="503855"/>
              <a:ext cx="928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文字</a:t>
              </a:r>
              <a:endParaRPr lang="zh-CN" altLang="en-US" dirty="0"/>
            </a:p>
          </p:txBody>
        </p: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A89AE12D-E7A4-455C-B460-FA962E35889A}"/>
                </a:ext>
              </a:extLst>
            </p:cNvPr>
            <p:cNvCxnSpPr>
              <a:cxnSpLocks/>
            </p:cNvCxnSpPr>
            <p:nvPr/>
          </p:nvCxnSpPr>
          <p:spPr>
            <a:xfrm>
              <a:off x="4845033" y="1105111"/>
              <a:ext cx="614140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7F96A1D4-92D2-4B18-B75C-47759A855AE2}"/>
              </a:ext>
            </a:extLst>
          </p:cNvPr>
          <p:cNvSpPr txBox="1"/>
          <p:nvPr/>
        </p:nvSpPr>
        <p:spPr>
          <a:xfrm>
            <a:off x="4863967" y="4904555"/>
            <a:ext cx="63273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宋体" panose="02020400000000000000" pitchFamily="18" charset="-122"/>
                <a:ea typeface="思源宋体" panose="02020400000000000000" pitchFamily="18" charset="-122"/>
              </a:rPr>
              <a:t>中文字符串编码为</a:t>
            </a:r>
            <a:r>
              <a:rPr lang="en-US" altLang="zh-CN" dirty="0">
                <a:latin typeface="思源宋体" panose="02020400000000000000" pitchFamily="18" charset="-122"/>
                <a:ea typeface="思源宋体" panose="02020400000000000000" pitchFamily="18" charset="-122"/>
              </a:rPr>
              <a:t>Json</a:t>
            </a:r>
            <a:r>
              <a:rPr lang="zh-CN" altLang="en-US" dirty="0">
                <a:latin typeface="思源宋体" panose="02020400000000000000" pitchFamily="18" charset="-122"/>
                <a:ea typeface="思源宋体" panose="02020400000000000000" pitchFamily="18" charset="-122"/>
              </a:rPr>
              <a:t>格式并转为字符串进行传输</a:t>
            </a:r>
            <a:endParaRPr lang="en-US" altLang="zh-CN" dirty="0">
              <a:latin typeface="思源宋体" panose="02020400000000000000" pitchFamily="18" charset="-122"/>
              <a:ea typeface="思源宋体" panose="02020400000000000000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宋体" panose="02020400000000000000" pitchFamily="18" charset="-122"/>
                <a:ea typeface="思源宋体" panose="02020400000000000000" pitchFamily="18" charset="-122"/>
              </a:rPr>
              <a:t>利用 </a:t>
            </a:r>
            <a:r>
              <a:rPr lang="en-US" altLang="zh-CN" dirty="0" err="1">
                <a:latin typeface="思源宋体" panose="02020400000000000000" pitchFamily="18" charset="-122"/>
                <a:ea typeface="思源宋体" panose="02020400000000000000" pitchFamily="18" charset="-122"/>
              </a:rPr>
              <a:t>GoogleTranslate</a:t>
            </a:r>
            <a:r>
              <a:rPr lang="en-US" altLang="zh-CN" dirty="0">
                <a:latin typeface="思源宋体" panose="02020400000000000000" pitchFamily="18" charset="-122"/>
                <a:ea typeface="思源宋体" panose="02020400000000000000" pitchFamily="18" charset="-122"/>
              </a:rPr>
              <a:t> API </a:t>
            </a:r>
            <a:r>
              <a:rPr lang="zh-CN" altLang="en-US" dirty="0">
                <a:latin typeface="思源宋体" panose="02020400000000000000" pitchFamily="18" charset="-122"/>
                <a:ea typeface="思源宋体" panose="02020400000000000000" pitchFamily="18" charset="-122"/>
              </a:rPr>
              <a:t>或科大讯飞开放平台</a:t>
            </a:r>
            <a:endParaRPr lang="en-US" altLang="zh-CN" dirty="0">
              <a:latin typeface="思源宋体" panose="02020400000000000000" pitchFamily="18" charset="-122"/>
              <a:ea typeface="思源宋体" panose="02020400000000000000" pitchFamily="18" charset="-122"/>
            </a:endParaRPr>
          </a:p>
        </p:txBody>
      </p: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73AE44F3-8A3D-455B-A6F6-E2AA85F111F1}"/>
              </a:ext>
            </a:extLst>
          </p:cNvPr>
          <p:cNvGrpSpPr/>
          <p:nvPr/>
        </p:nvGrpSpPr>
        <p:grpSpPr>
          <a:xfrm>
            <a:off x="2765391" y="1272708"/>
            <a:ext cx="1698364" cy="1238969"/>
            <a:chOff x="2765391" y="1272708"/>
            <a:chExt cx="1698364" cy="1238969"/>
          </a:xfrm>
        </p:grpSpPr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E0BD6CCF-A422-4A82-A47A-D97DB4C0A82A}"/>
                </a:ext>
              </a:extLst>
            </p:cNvPr>
            <p:cNvGrpSpPr/>
            <p:nvPr/>
          </p:nvGrpSpPr>
          <p:grpSpPr>
            <a:xfrm>
              <a:off x="2933360" y="1837672"/>
              <a:ext cx="1419819" cy="674005"/>
              <a:chOff x="2630276" y="209201"/>
              <a:chExt cx="2143654" cy="1017619"/>
            </a:xfrm>
          </p:grpSpPr>
          <p:grpSp>
            <p:nvGrpSpPr>
              <p:cNvPr id="202" name="组合 201">
                <a:extLst>
                  <a:ext uri="{FF2B5EF4-FFF2-40B4-BE49-F238E27FC236}">
                    <a16:creationId xmlns:a16="http://schemas.microsoft.com/office/drawing/2014/main" id="{6AC4F598-F169-4766-87AD-59322FEEAE4F}"/>
                  </a:ext>
                </a:extLst>
              </p:cNvPr>
              <p:cNvGrpSpPr/>
              <p:nvPr/>
            </p:nvGrpSpPr>
            <p:grpSpPr>
              <a:xfrm>
                <a:off x="2630276" y="209201"/>
                <a:ext cx="2143654" cy="1017619"/>
                <a:chOff x="1697434" y="572344"/>
                <a:chExt cx="3010382" cy="1429063"/>
              </a:xfrm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746A82AF-42D1-4606-A7A9-20AE787FDEF3}"/>
                    </a:ext>
                  </a:extLst>
                </p:cNvPr>
                <p:cNvSpPr/>
                <p:nvPr/>
              </p:nvSpPr>
              <p:spPr>
                <a:xfrm>
                  <a:off x="1697434" y="578429"/>
                  <a:ext cx="3010382" cy="1422978"/>
                </a:xfrm>
                <a:prstGeom prst="rect">
                  <a:avLst/>
                </a:prstGeom>
                <a:solidFill>
                  <a:srgbClr val="FFF0E5"/>
                </a:solidFill>
                <a:ln w="50800">
                  <a:noFill/>
                </a:ln>
                <a:effectLst>
                  <a:outerShdw blurRad="63500" dist="635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rgbClr val="FFF0E5"/>
                    </a:solidFill>
                  </a:endParaRPr>
                </a:p>
              </p:txBody>
            </p:sp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291D0A7D-2C13-4796-BFF1-754EE28D037B}"/>
                    </a:ext>
                  </a:extLst>
                </p:cNvPr>
                <p:cNvSpPr/>
                <p:nvPr/>
              </p:nvSpPr>
              <p:spPr>
                <a:xfrm>
                  <a:off x="1826160" y="1082378"/>
                  <a:ext cx="2742544" cy="745535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6B8631DC-5EF3-4EDC-94E1-CA0421C4AD0E}"/>
                    </a:ext>
                  </a:extLst>
                </p:cNvPr>
                <p:cNvSpPr txBox="1"/>
                <p:nvPr/>
              </p:nvSpPr>
              <p:spPr>
                <a:xfrm>
                  <a:off x="2330587" y="572344"/>
                  <a:ext cx="1587910" cy="5546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100" dirty="0">
                      <a:latin typeface="思源宋体 SemiBold" panose="02020600000000000000" pitchFamily="18" charset="-122"/>
                      <a:ea typeface="思源宋体 SemiBold" panose="02020600000000000000" pitchFamily="18" charset="-122"/>
                    </a:rPr>
                    <a:t>指令文字</a:t>
                  </a:r>
                </a:p>
              </p:txBody>
            </p:sp>
          </p:grpSp>
          <p:pic>
            <p:nvPicPr>
              <p:cNvPr id="203" name="图片 202">
                <a:extLst>
                  <a:ext uri="{FF2B5EF4-FFF2-40B4-BE49-F238E27FC236}">
                    <a16:creationId xmlns:a16="http://schemas.microsoft.com/office/drawing/2014/main" id="{0241B57A-A750-473A-8121-1BE6FFA70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728" y="744511"/>
                <a:ext cx="1682750" cy="225297"/>
              </a:xfrm>
              <a:prstGeom prst="rect">
                <a:avLst/>
              </a:prstGeom>
            </p:spPr>
          </p:pic>
        </p:grpSp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E5FD6553-2D1C-42CE-B676-E628917E3462}"/>
                </a:ext>
              </a:extLst>
            </p:cNvPr>
            <p:cNvCxnSpPr>
              <a:cxnSpLocks/>
            </p:cNvCxnSpPr>
            <p:nvPr/>
          </p:nvCxnSpPr>
          <p:spPr>
            <a:xfrm>
              <a:off x="3560765" y="1283671"/>
              <a:ext cx="0" cy="51519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9562C2DE-2274-4F7C-93CD-30DA9CC1B4DC}"/>
                </a:ext>
              </a:extLst>
            </p:cNvPr>
            <p:cNvSpPr txBox="1"/>
            <p:nvPr/>
          </p:nvSpPr>
          <p:spPr>
            <a:xfrm>
              <a:off x="2765391" y="1386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文本翻译</a:t>
              </a: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DC48573E-6CFA-4AB7-A2E4-08D3D7990D24}"/>
                </a:ext>
              </a:extLst>
            </p:cNvPr>
            <p:cNvSpPr txBox="1"/>
            <p:nvPr/>
          </p:nvSpPr>
          <p:spPr>
            <a:xfrm>
              <a:off x="3523112" y="1272708"/>
              <a:ext cx="94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Google</a:t>
              </a: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Translate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15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13A4510-89A1-4D0F-9601-0007929ED61E}"/>
              </a:ext>
            </a:extLst>
          </p:cNvPr>
          <p:cNvGrpSpPr/>
          <p:nvPr/>
        </p:nvGrpSpPr>
        <p:grpSpPr>
          <a:xfrm>
            <a:off x="218596" y="632475"/>
            <a:ext cx="11754808" cy="5299183"/>
            <a:chOff x="141742" y="297146"/>
            <a:chExt cx="8816106" cy="397438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5E77402-50D8-4EB9-BDCA-AEFECA5C9F82}"/>
                </a:ext>
              </a:extLst>
            </p:cNvPr>
            <p:cNvGrpSpPr/>
            <p:nvPr/>
          </p:nvGrpSpPr>
          <p:grpSpPr>
            <a:xfrm>
              <a:off x="774518" y="2233195"/>
              <a:ext cx="561692" cy="736750"/>
              <a:chOff x="1586974" y="542292"/>
              <a:chExt cx="1587909" cy="2082799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C45A715-6983-42EC-BA67-1755AB055F15}"/>
                  </a:ext>
                </a:extLst>
              </p:cNvPr>
              <p:cNvSpPr/>
              <p:nvPr/>
            </p:nvSpPr>
            <p:spPr>
              <a:xfrm>
                <a:off x="1697434" y="578428"/>
                <a:ext cx="1464866" cy="2046663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50BBD13-9C35-4624-BAED-813F3473F0F0}"/>
                  </a:ext>
                </a:extLst>
              </p:cNvPr>
              <p:cNvSpPr/>
              <p:nvPr/>
            </p:nvSpPr>
            <p:spPr>
              <a:xfrm>
                <a:off x="1826160" y="1082379"/>
                <a:ext cx="1207413" cy="142021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3F6251CA-50A4-477D-AFEE-CFF6AE9AB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5830" y="1195210"/>
                <a:ext cx="859450" cy="116169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511D219-0726-4B92-877B-831708193BA4}"/>
                  </a:ext>
                </a:extLst>
              </p:cNvPr>
              <p:cNvSpPr txBox="1"/>
              <p:nvPr/>
            </p:nvSpPr>
            <p:spPr>
              <a:xfrm>
                <a:off x="1586974" y="542292"/>
                <a:ext cx="1587909" cy="554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DB4945F-6438-462A-A984-6DF6EF0C668D}"/>
                </a:ext>
              </a:extLst>
            </p:cNvPr>
            <p:cNvGrpSpPr/>
            <p:nvPr/>
          </p:nvGrpSpPr>
          <p:grpSpPr>
            <a:xfrm>
              <a:off x="2114693" y="2258275"/>
              <a:ext cx="567539" cy="742735"/>
              <a:chOff x="2695712" y="756202"/>
              <a:chExt cx="1604439" cy="209971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7880CCB-B0EA-4E91-B007-56FF7170A736}"/>
                  </a:ext>
                </a:extLst>
              </p:cNvPr>
              <p:cNvSpPr/>
              <p:nvPr/>
            </p:nvSpPr>
            <p:spPr>
              <a:xfrm>
                <a:off x="2835285" y="809255"/>
                <a:ext cx="1464866" cy="2046664"/>
              </a:xfrm>
              <a:prstGeom prst="rect">
                <a:avLst/>
              </a:prstGeom>
              <a:solidFill>
                <a:srgbClr val="E5EC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7C931CA-4713-4651-B44E-C342CBE0BEA7}"/>
                  </a:ext>
                </a:extLst>
              </p:cNvPr>
              <p:cNvSpPr/>
              <p:nvPr/>
            </p:nvSpPr>
            <p:spPr>
              <a:xfrm>
                <a:off x="2964010" y="1296897"/>
                <a:ext cx="1207413" cy="144722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B1F7313-569B-4085-9972-E0C8A125BEA9}"/>
                  </a:ext>
                </a:extLst>
              </p:cNvPr>
              <p:cNvSpPr txBox="1"/>
              <p:nvPr/>
            </p:nvSpPr>
            <p:spPr>
              <a:xfrm>
                <a:off x="2695712" y="756202"/>
                <a:ext cx="1587909" cy="554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手势骨架</a:t>
                </a:r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A6F99223-8BF8-4D9C-ABE8-DF59C4501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3354" y="1435939"/>
                <a:ext cx="825669" cy="1196873"/>
              </a:xfrm>
              <a:prstGeom prst="rect">
                <a:avLst/>
              </a:prstGeom>
            </p:spPr>
          </p:pic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C5B904D-8995-4F97-B4D8-EF555202CC51}"/>
                </a:ext>
              </a:extLst>
            </p:cNvPr>
            <p:cNvGrpSpPr/>
            <p:nvPr/>
          </p:nvGrpSpPr>
          <p:grpSpPr>
            <a:xfrm>
              <a:off x="4004788" y="2445941"/>
              <a:ext cx="596371" cy="410864"/>
              <a:chOff x="3710548" y="1047873"/>
              <a:chExt cx="1200542" cy="827099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1A582D9-AA4B-4DF6-A520-9335D6BB1C37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4C05BF0-3F0F-409D-A223-2A89D1DE3FA6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9737F29-4D8E-4D8C-B330-9831D02A964C}"/>
                  </a:ext>
                </a:extLst>
              </p:cNvPr>
              <p:cNvSpPr txBox="1"/>
              <p:nvPr/>
            </p:nvSpPr>
            <p:spPr>
              <a:xfrm>
                <a:off x="3713756" y="1047873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3AB1FA7-6329-40F4-93D8-3CC67FCCD601}"/>
                  </a:ext>
                </a:extLst>
              </p:cNvPr>
              <p:cNvSpPr txBox="1"/>
              <p:nvPr/>
            </p:nvSpPr>
            <p:spPr>
              <a:xfrm>
                <a:off x="3710548" y="1389477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选中文字</a:t>
                </a: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134F029-A163-4AA9-AF41-91958C6F63C2}"/>
                </a:ext>
              </a:extLst>
            </p:cNvPr>
            <p:cNvGrpSpPr/>
            <p:nvPr/>
          </p:nvGrpSpPr>
          <p:grpSpPr>
            <a:xfrm>
              <a:off x="714676" y="1157892"/>
              <a:ext cx="696156" cy="611322"/>
              <a:chOff x="622964" y="208778"/>
              <a:chExt cx="1401416" cy="1230638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72A95DD-74E1-42EB-8FAE-4CE883840094}"/>
                  </a:ext>
                </a:extLst>
              </p:cNvPr>
              <p:cNvSpPr/>
              <p:nvPr/>
            </p:nvSpPr>
            <p:spPr>
              <a:xfrm>
                <a:off x="622964" y="237050"/>
                <a:ext cx="1401416" cy="1202366"/>
              </a:xfrm>
              <a:prstGeom prst="rect">
                <a:avLst/>
              </a:prstGeom>
              <a:solidFill>
                <a:srgbClr val="FFF3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76CE0CC-DC97-4738-BFD5-F0B13262E6FC}"/>
                  </a:ext>
                </a:extLst>
              </p:cNvPr>
              <p:cNvSpPr/>
              <p:nvPr/>
            </p:nvSpPr>
            <p:spPr>
              <a:xfrm>
                <a:off x="714628" y="595906"/>
                <a:ext cx="1205612" cy="746601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DA1A4E3-56B4-4AFA-8019-D58CD74C10C5}"/>
                  </a:ext>
                </a:extLst>
              </p:cNvPr>
              <p:cNvSpPr txBox="1"/>
              <p:nvPr/>
            </p:nvSpPr>
            <p:spPr>
              <a:xfrm>
                <a:off x="715025" y="208778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语音音频</a:t>
                </a: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16317D2-1B63-4496-B6E2-684E1888F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109" y="640854"/>
                <a:ext cx="1043113" cy="659231"/>
              </a:xfrm>
              <a:prstGeom prst="rect">
                <a:avLst/>
              </a:prstGeom>
            </p:spPr>
          </p:pic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61A8651-177C-4F18-8397-A860BE822AAB}"/>
                </a:ext>
              </a:extLst>
            </p:cNvPr>
            <p:cNvGrpSpPr/>
            <p:nvPr/>
          </p:nvGrpSpPr>
          <p:grpSpPr>
            <a:xfrm>
              <a:off x="2177815" y="1201044"/>
              <a:ext cx="1064864" cy="505504"/>
              <a:chOff x="2630276" y="209201"/>
              <a:chExt cx="2143654" cy="1017619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FD8E42B5-706C-404F-B2CE-9A324925A75A}"/>
                  </a:ext>
                </a:extLst>
              </p:cNvPr>
              <p:cNvGrpSpPr/>
              <p:nvPr/>
            </p:nvGrpSpPr>
            <p:grpSpPr>
              <a:xfrm>
                <a:off x="2630276" y="209201"/>
                <a:ext cx="2143654" cy="1017619"/>
                <a:chOff x="1697434" y="572344"/>
                <a:chExt cx="3010382" cy="1429063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A634C278-05C5-4FE5-9C43-D7B6B8872445}"/>
                    </a:ext>
                  </a:extLst>
                </p:cNvPr>
                <p:cNvSpPr/>
                <p:nvPr/>
              </p:nvSpPr>
              <p:spPr>
                <a:xfrm>
                  <a:off x="1697434" y="578429"/>
                  <a:ext cx="3010382" cy="1422978"/>
                </a:xfrm>
                <a:prstGeom prst="rect">
                  <a:avLst/>
                </a:prstGeom>
                <a:solidFill>
                  <a:srgbClr val="FFF0E5"/>
                </a:solidFill>
                <a:ln w="50800">
                  <a:noFill/>
                </a:ln>
                <a:effectLst>
                  <a:outerShdw blurRad="63500" dist="635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rgbClr val="FFF0E5"/>
                    </a:solidFill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A439F15E-16BB-4C72-AC76-E04605EB1712}"/>
                    </a:ext>
                  </a:extLst>
                </p:cNvPr>
                <p:cNvSpPr/>
                <p:nvPr/>
              </p:nvSpPr>
              <p:spPr>
                <a:xfrm>
                  <a:off x="1826160" y="1082378"/>
                  <a:ext cx="2742544" cy="745535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A141874-6FC1-414A-B064-EA71A442F964}"/>
                    </a:ext>
                  </a:extLst>
                </p:cNvPr>
                <p:cNvSpPr txBox="1"/>
                <p:nvPr/>
              </p:nvSpPr>
              <p:spPr>
                <a:xfrm>
                  <a:off x="2330587" y="572344"/>
                  <a:ext cx="1587910" cy="5546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100" dirty="0">
                      <a:latin typeface="思源宋体 SemiBold" panose="02020600000000000000" pitchFamily="18" charset="-122"/>
                      <a:ea typeface="思源宋体 SemiBold" panose="02020600000000000000" pitchFamily="18" charset="-122"/>
                    </a:rPr>
                    <a:t>指令文字</a:t>
                  </a:r>
                </a:p>
              </p:txBody>
            </p:sp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9E63C43-9C12-4F3F-A12D-500D76E77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728" y="744511"/>
                <a:ext cx="1682750" cy="225297"/>
              </a:xfrm>
              <a:prstGeom prst="rect">
                <a:avLst/>
              </a:prstGeom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D4EFE27-16AA-4C5A-B85C-51354EDECE20}"/>
                </a:ext>
              </a:extLst>
            </p:cNvPr>
            <p:cNvGrpSpPr/>
            <p:nvPr/>
          </p:nvGrpSpPr>
          <p:grpSpPr>
            <a:xfrm>
              <a:off x="3377680" y="3795042"/>
              <a:ext cx="606906" cy="405072"/>
              <a:chOff x="3689340" y="1059530"/>
              <a:chExt cx="1221750" cy="815442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CED6A92-3C7B-470C-8B33-ADE85A6F15CF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5562F0E-0E96-48F0-B12B-39EB99E2FB49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B43DEBF-6259-4C3A-A618-A21443666934}"/>
                  </a:ext>
                </a:extLst>
              </p:cNvPr>
              <p:cNvSpPr txBox="1"/>
              <p:nvPr/>
            </p:nvSpPr>
            <p:spPr>
              <a:xfrm>
                <a:off x="3689340" y="1059530"/>
                <a:ext cx="1130731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F6D2569-3399-4D7E-8C4C-84828795EDFF}"/>
                  </a:ext>
                </a:extLst>
              </p:cNvPr>
              <p:cNvSpPr txBox="1"/>
              <p:nvPr/>
            </p:nvSpPr>
            <p:spPr>
              <a:xfrm>
                <a:off x="3702875" y="1389476"/>
                <a:ext cx="1130731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光标左移</a:t>
                </a: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64EB8954-9A31-4AF6-83EB-D921C2262D4F}"/>
                </a:ext>
              </a:extLst>
            </p:cNvPr>
            <p:cNvGrpSpPr/>
            <p:nvPr/>
          </p:nvGrpSpPr>
          <p:grpSpPr>
            <a:xfrm>
              <a:off x="4030482" y="1048124"/>
              <a:ext cx="1167666" cy="740065"/>
              <a:chOff x="2728297" y="1721821"/>
              <a:chExt cx="2350604" cy="148980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6C01A84-2BB0-4AFB-8D3B-2CA9434DADE8}"/>
                  </a:ext>
                </a:extLst>
              </p:cNvPr>
              <p:cNvSpPr/>
              <p:nvPr/>
            </p:nvSpPr>
            <p:spPr>
              <a:xfrm>
                <a:off x="2728297" y="1754224"/>
                <a:ext cx="2350604" cy="1457404"/>
              </a:xfrm>
              <a:prstGeom prst="rect">
                <a:avLst/>
              </a:prstGeom>
              <a:solidFill>
                <a:srgbClr val="FFEBEB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3E5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AC499F6-B2BC-44AE-8FD4-0F1EEBCF4152}"/>
                  </a:ext>
                </a:extLst>
              </p:cNvPr>
              <p:cNvSpPr/>
              <p:nvPr/>
            </p:nvSpPr>
            <p:spPr>
              <a:xfrm>
                <a:off x="2819960" y="2113080"/>
                <a:ext cx="2168575" cy="97918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E6839A1F-F182-4206-9C82-59BAAC578749}"/>
                  </a:ext>
                </a:extLst>
              </p:cNvPr>
              <p:cNvSpPr txBox="1"/>
              <p:nvPr/>
            </p:nvSpPr>
            <p:spPr>
              <a:xfrm>
                <a:off x="3185922" y="1721821"/>
                <a:ext cx="1343711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句法结构树</a:t>
                </a:r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B7FA2A4-BD29-4451-B378-AAAF2A70C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392" y="2264594"/>
                <a:ext cx="1904025" cy="669896"/>
              </a:xfrm>
              <a:prstGeom prst="rect">
                <a:avLst/>
              </a:prstGeom>
            </p:spPr>
          </p:pic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10B57449-7ABC-4DCE-AD9D-429D80E6F664}"/>
                </a:ext>
              </a:extLst>
            </p:cNvPr>
            <p:cNvGrpSpPr/>
            <p:nvPr/>
          </p:nvGrpSpPr>
          <p:grpSpPr>
            <a:xfrm>
              <a:off x="5957845" y="1195237"/>
              <a:ext cx="1498925" cy="494278"/>
              <a:chOff x="4522535" y="639841"/>
              <a:chExt cx="3017455" cy="995018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E1346F6B-A680-4179-B1BB-52B826180103}"/>
                  </a:ext>
                </a:extLst>
              </p:cNvPr>
              <p:cNvSpPr/>
              <p:nvPr/>
            </p:nvSpPr>
            <p:spPr>
              <a:xfrm>
                <a:off x="4522535" y="663609"/>
                <a:ext cx="3017455" cy="971250"/>
              </a:xfrm>
              <a:prstGeom prst="rect">
                <a:avLst/>
              </a:prstGeom>
              <a:solidFill>
                <a:srgbClr val="FFEBF3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BAE34DDF-B367-43BD-8B29-5753DBF07E59}"/>
                  </a:ext>
                </a:extLst>
              </p:cNvPr>
              <p:cNvSpPr/>
              <p:nvPr/>
            </p:nvSpPr>
            <p:spPr>
              <a:xfrm>
                <a:off x="4614197" y="1022466"/>
                <a:ext cx="2841973" cy="49772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632B655-A140-4B7C-AA3E-E847B6D365FC}"/>
                  </a:ext>
                </a:extLst>
              </p:cNvPr>
              <p:cNvSpPr txBox="1"/>
              <p:nvPr/>
            </p:nvSpPr>
            <p:spPr>
              <a:xfrm>
                <a:off x="5441304" y="639841"/>
                <a:ext cx="1130731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程序代码</a:t>
                </a:r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0B606570-F7BE-4F7F-8F59-27391356C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0398" y="1146916"/>
                <a:ext cx="2545484" cy="252445"/>
              </a:xfrm>
              <a:prstGeom prst="rect">
                <a:avLst/>
              </a:prstGeom>
            </p:spPr>
          </p:pic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78FA7483-BA93-4EA1-B505-6540FA8EA579}"/>
                </a:ext>
              </a:extLst>
            </p:cNvPr>
            <p:cNvGrpSpPr/>
            <p:nvPr/>
          </p:nvGrpSpPr>
          <p:grpSpPr>
            <a:xfrm>
              <a:off x="3370495" y="3240663"/>
              <a:ext cx="600281" cy="408604"/>
              <a:chOff x="3702677" y="1052421"/>
              <a:chExt cx="1208413" cy="822551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5A48E29D-743B-483C-8AA3-929FDDEEF659}"/>
                  </a:ext>
                </a:extLst>
              </p:cNvPr>
              <p:cNvSpPr/>
              <p:nvPr/>
            </p:nvSpPr>
            <p:spPr>
              <a:xfrm>
                <a:off x="3717141" y="1088252"/>
                <a:ext cx="1193949" cy="786720"/>
              </a:xfrm>
              <a:prstGeom prst="rect">
                <a:avLst/>
              </a:prstGeom>
              <a:solidFill>
                <a:srgbClr val="EAE9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5F64866-7D61-4DE8-8C0A-04D7AD940129}"/>
                  </a:ext>
                </a:extLst>
              </p:cNvPr>
              <p:cNvSpPr/>
              <p:nvPr/>
            </p:nvSpPr>
            <p:spPr>
              <a:xfrm>
                <a:off x="3808804" y="1435496"/>
                <a:ext cx="999182" cy="33855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7793BE4C-B6BA-4D75-8468-22E5B7A27A40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手势定义</a:t>
                </a: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BCF01F7-B998-481A-B4B2-8B40DE24CEA0}"/>
                  </a:ext>
                </a:extLst>
              </p:cNvPr>
              <p:cNvSpPr txBox="1"/>
              <p:nvPr/>
            </p:nvSpPr>
            <p:spPr>
              <a:xfrm>
                <a:off x="3702882" y="1397146"/>
                <a:ext cx="1130730" cy="394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光标上移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43AF3E8E-3703-4DFA-890E-47E504D3A8F3}"/>
                </a:ext>
              </a:extLst>
            </p:cNvPr>
            <p:cNvGrpSpPr/>
            <p:nvPr/>
          </p:nvGrpSpPr>
          <p:grpSpPr>
            <a:xfrm>
              <a:off x="5020919" y="3007068"/>
              <a:ext cx="1616513" cy="1171078"/>
              <a:chOff x="6169372" y="3504258"/>
              <a:chExt cx="3254166" cy="2357471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4ED75C0-6021-4E35-9409-1AE00B8953E0}"/>
                  </a:ext>
                </a:extLst>
              </p:cNvPr>
              <p:cNvSpPr/>
              <p:nvPr/>
            </p:nvSpPr>
            <p:spPr>
              <a:xfrm>
                <a:off x="6169372" y="3534697"/>
                <a:ext cx="3254166" cy="2327032"/>
              </a:xfrm>
              <a:prstGeom prst="rect">
                <a:avLst/>
              </a:prstGeom>
              <a:solidFill>
                <a:srgbClr val="F1E3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07B8663-C466-48FF-9443-3D9C821DE0CD}"/>
                  </a:ext>
                </a:extLst>
              </p:cNvPr>
              <p:cNvSpPr/>
              <p:nvPr/>
            </p:nvSpPr>
            <p:spPr>
              <a:xfrm>
                <a:off x="6284515" y="3908950"/>
                <a:ext cx="3001848" cy="1788782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A1A5188-DDC8-495C-BDD5-D2573B21BBA5}"/>
                  </a:ext>
                </a:extLst>
              </p:cNvPr>
              <p:cNvSpPr txBox="1"/>
              <p:nvPr/>
            </p:nvSpPr>
            <p:spPr>
              <a:xfrm>
                <a:off x="6996794" y="3504258"/>
                <a:ext cx="1639673" cy="39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代码编辑控制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500A81E-1119-4451-8E96-0C3DC40ED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7235" y="4010828"/>
                <a:ext cx="2781639" cy="1622961"/>
              </a:xfrm>
              <a:prstGeom prst="rect">
                <a:avLst/>
              </a:prstGeom>
            </p:spPr>
          </p:pic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41F9CA64-008C-42FB-9EBB-8013803CF6A4}"/>
                </a:ext>
              </a:extLst>
            </p:cNvPr>
            <p:cNvGrpSpPr/>
            <p:nvPr/>
          </p:nvGrpSpPr>
          <p:grpSpPr>
            <a:xfrm>
              <a:off x="6954041" y="2088824"/>
              <a:ext cx="2003807" cy="1265850"/>
              <a:chOff x="7325882" y="1120393"/>
              <a:chExt cx="4033820" cy="2548253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2E6A6B31-4DFA-470A-88AD-EAF63E0ED9C6}"/>
                  </a:ext>
                </a:extLst>
              </p:cNvPr>
              <p:cNvSpPr/>
              <p:nvPr/>
            </p:nvSpPr>
            <p:spPr>
              <a:xfrm>
                <a:off x="7325882" y="1152954"/>
                <a:ext cx="4033820" cy="2515692"/>
              </a:xfrm>
              <a:prstGeom prst="rect">
                <a:avLst/>
              </a:prstGeom>
              <a:solidFill>
                <a:srgbClr val="FCE3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6899932-CF6F-4A16-9A8C-20F8DC1535FC}"/>
                  </a:ext>
                </a:extLst>
              </p:cNvPr>
              <p:cNvSpPr/>
              <p:nvPr/>
            </p:nvSpPr>
            <p:spPr>
              <a:xfrm>
                <a:off x="7441026" y="1527207"/>
                <a:ext cx="3783815" cy="198366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A658263-4734-4676-8E26-FB9158F8F490}"/>
                  </a:ext>
                </a:extLst>
              </p:cNvPr>
              <p:cNvSpPr txBox="1"/>
              <p:nvPr/>
            </p:nvSpPr>
            <p:spPr>
              <a:xfrm>
                <a:off x="8521659" y="1120393"/>
                <a:ext cx="1657309" cy="39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代码编辑结果</a:t>
                </a: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7ACFFCE4-6978-461E-8CA3-7282B086C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026" y="1616246"/>
                <a:ext cx="3783815" cy="1782177"/>
              </a:xfrm>
              <a:prstGeom prst="rect">
                <a:avLst/>
              </a:prstGeom>
            </p:spPr>
          </p:pic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76CEF1C8-8044-4269-89AC-6A5AE7326D8E}"/>
                </a:ext>
              </a:extLst>
            </p:cNvPr>
            <p:cNvGrpSpPr/>
            <p:nvPr/>
          </p:nvGrpSpPr>
          <p:grpSpPr>
            <a:xfrm>
              <a:off x="2211629" y="297146"/>
              <a:ext cx="987148" cy="408604"/>
              <a:chOff x="3702677" y="1052421"/>
              <a:chExt cx="1362135" cy="822551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CD68536-808D-4710-A4A3-7C953D29DA18}"/>
                  </a:ext>
                </a:extLst>
              </p:cNvPr>
              <p:cNvSpPr/>
              <p:nvPr/>
            </p:nvSpPr>
            <p:spPr>
              <a:xfrm>
                <a:off x="3717139" y="1088252"/>
                <a:ext cx="1347673" cy="786720"/>
              </a:xfrm>
              <a:prstGeom prst="rect">
                <a:avLst/>
              </a:prstGeom>
              <a:solidFill>
                <a:srgbClr val="FFF0E5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rgbClr val="FFF0E5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595BA8B-53FF-4DBE-AE12-2A4D6A8E21DC}"/>
                  </a:ext>
                </a:extLst>
              </p:cNvPr>
              <p:cNvSpPr/>
              <p:nvPr/>
            </p:nvSpPr>
            <p:spPr>
              <a:xfrm>
                <a:off x="3808804" y="1435495"/>
                <a:ext cx="1161378" cy="33855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90F1B65-0FF9-4663-AA24-4A6FCDFE19E9}"/>
                  </a:ext>
                </a:extLst>
              </p:cNvPr>
              <p:cNvSpPr txBox="1"/>
              <p:nvPr/>
            </p:nvSpPr>
            <p:spPr>
              <a:xfrm>
                <a:off x="3702677" y="1052421"/>
                <a:ext cx="1359012" cy="39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指令文字（中文）</a:t>
                </a: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B3408135-7010-4CC9-99C3-486BACD51A3A}"/>
                  </a:ext>
                </a:extLst>
              </p:cNvPr>
              <p:cNvSpPr txBox="1"/>
              <p:nvPr/>
            </p:nvSpPr>
            <p:spPr>
              <a:xfrm>
                <a:off x="3897785" y="1384089"/>
                <a:ext cx="999181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向世界问好</a:t>
                </a:r>
              </a:p>
            </p:txBody>
          </p:sp>
        </p:grp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E8BB9C9D-69B0-4030-A111-3E1F83F50438}"/>
                </a:ext>
              </a:extLst>
            </p:cNvPr>
            <p:cNvCxnSpPr/>
            <p:nvPr/>
          </p:nvCxnSpPr>
          <p:spPr>
            <a:xfrm>
              <a:off x="1424509" y="2662159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D26C67C1-E4B8-42A1-A9D9-670175C539DB}"/>
                </a:ext>
              </a:extLst>
            </p:cNvPr>
            <p:cNvSpPr txBox="1"/>
            <p:nvPr/>
          </p:nvSpPr>
          <p:spPr>
            <a:xfrm>
              <a:off x="1352105" y="2656715"/>
              <a:ext cx="772423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Mediapipe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F6D70AF-C0D9-43AC-A42D-4DA90829CA3A}"/>
                </a:ext>
              </a:extLst>
            </p:cNvPr>
            <p:cNvGrpSpPr/>
            <p:nvPr/>
          </p:nvGrpSpPr>
          <p:grpSpPr>
            <a:xfrm>
              <a:off x="1537859" y="3140237"/>
              <a:ext cx="561692" cy="742467"/>
              <a:chOff x="1548517" y="2809125"/>
              <a:chExt cx="748922" cy="989956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20FB760-2B7B-4CFD-88EA-64A46799057C}"/>
                  </a:ext>
                </a:extLst>
              </p:cNvPr>
              <p:cNvSpPr/>
              <p:nvPr/>
            </p:nvSpPr>
            <p:spPr>
              <a:xfrm>
                <a:off x="1628150" y="2833790"/>
                <a:ext cx="656737" cy="965291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DFA68A0-F825-41CB-8258-BD2AA51E8E93}"/>
                  </a:ext>
                </a:extLst>
              </p:cNvPr>
              <p:cNvSpPr/>
              <p:nvPr/>
            </p:nvSpPr>
            <p:spPr>
              <a:xfrm>
                <a:off x="1688863" y="3071474"/>
                <a:ext cx="524903" cy="669833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E518036-F5E2-4E81-AF50-80F73EF8B1FE}"/>
                  </a:ext>
                </a:extLst>
              </p:cNvPr>
              <p:cNvSpPr txBox="1"/>
              <p:nvPr/>
            </p:nvSpPr>
            <p:spPr>
              <a:xfrm>
                <a:off x="1548517" y="2809125"/>
                <a:ext cx="748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6D88AC30-48D2-4CA0-9E97-8DE1BCE4A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771" y="3104382"/>
                <a:ext cx="341537" cy="604016"/>
              </a:xfrm>
              <a:prstGeom prst="rect">
                <a:avLst/>
              </a:prstGeom>
            </p:spPr>
          </p:pic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79CFD43-B3CE-4C19-A79F-8872C7C6D50D}"/>
                </a:ext>
              </a:extLst>
            </p:cNvPr>
            <p:cNvGrpSpPr/>
            <p:nvPr/>
          </p:nvGrpSpPr>
          <p:grpSpPr>
            <a:xfrm>
              <a:off x="2209599" y="3661812"/>
              <a:ext cx="630243" cy="609721"/>
              <a:chOff x="2237982" y="1584402"/>
              <a:chExt cx="1268729" cy="1227417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3AC843B-3241-4073-8AC0-8508E5C70FFA}"/>
                  </a:ext>
                </a:extLst>
              </p:cNvPr>
              <p:cNvSpPr/>
              <p:nvPr/>
            </p:nvSpPr>
            <p:spPr>
              <a:xfrm>
                <a:off x="2237982" y="1606546"/>
                <a:ext cx="1268729" cy="1205273"/>
              </a:xfrm>
              <a:prstGeom prst="rect">
                <a:avLst/>
              </a:prstGeom>
              <a:solidFill>
                <a:srgbClr val="E5F1FF"/>
              </a:solidFill>
              <a:ln w="50800">
                <a:noFill/>
              </a:ln>
              <a:effectLst>
                <a:outerShdw blurRad="63500"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0992FC0-88A7-4015-A22A-9AF5EA077E61}"/>
                  </a:ext>
                </a:extLst>
              </p:cNvPr>
              <p:cNvSpPr/>
              <p:nvPr/>
            </p:nvSpPr>
            <p:spPr>
              <a:xfrm>
                <a:off x="2329646" y="1965404"/>
                <a:ext cx="1089194" cy="745779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D646E19-2C87-46AF-91A6-9336EDFB0F9D}"/>
                  </a:ext>
                </a:extLst>
              </p:cNvPr>
              <p:cNvSpPr txBox="1"/>
              <p:nvPr/>
            </p:nvSpPr>
            <p:spPr>
              <a:xfrm>
                <a:off x="2263067" y="1584402"/>
                <a:ext cx="1130730" cy="39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latin typeface="思源宋体 SemiBold" panose="02020600000000000000" pitchFamily="18" charset="-122"/>
                    <a:ea typeface="思源宋体 SemiBold" panose="02020600000000000000" pitchFamily="18" charset="-122"/>
                  </a:rPr>
                  <a:t>手势动作</a:t>
                </a: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BED7AC9-8E84-4104-80D1-F7F970D81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453" y="2043488"/>
                <a:ext cx="859785" cy="561427"/>
              </a:xfrm>
              <a:prstGeom prst="rect">
                <a:avLst/>
              </a:prstGeom>
            </p:spPr>
          </p:pic>
        </p:grp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AFE1097-DADB-4E20-848E-0AD0DC450C2B}"/>
                </a:ext>
              </a:extLst>
            </p:cNvPr>
            <p:cNvSpPr txBox="1"/>
            <p:nvPr/>
          </p:nvSpPr>
          <p:spPr>
            <a:xfrm>
              <a:off x="1413054" y="2315642"/>
              <a:ext cx="60016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特征提取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手势识别</a:t>
              </a:r>
            </a:p>
          </p:txBody>
        </p: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0FAF983E-6A5C-4FEA-9C76-0F865B95DD66}"/>
                </a:ext>
              </a:extLst>
            </p:cNvPr>
            <p:cNvCxnSpPr/>
            <p:nvPr/>
          </p:nvCxnSpPr>
          <p:spPr>
            <a:xfrm>
              <a:off x="1469061" y="1458984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FE0C43AD-7ED3-4249-A717-28F92AFD919F}"/>
                </a:ext>
              </a:extLst>
            </p:cNvPr>
            <p:cNvSpPr txBox="1"/>
            <p:nvPr/>
          </p:nvSpPr>
          <p:spPr>
            <a:xfrm>
              <a:off x="1465260" y="1453540"/>
              <a:ext cx="6001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（通用）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4E1A4647-677D-4F5D-8776-7D18F85738C1}"/>
                </a:ext>
              </a:extLst>
            </p:cNvPr>
            <p:cNvSpPr txBox="1"/>
            <p:nvPr/>
          </p:nvSpPr>
          <p:spPr>
            <a:xfrm>
              <a:off x="1457606" y="1247722"/>
              <a:ext cx="6001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语音识别</a:t>
              </a:r>
            </a:p>
          </p:txBody>
        </p: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04D3D3FE-CF55-45E8-A001-601462D28E51}"/>
                </a:ext>
              </a:extLst>
            </p:cNvPr>
            <p:cNvGrpSpPr/>
            <p:nvPr/>
          </p:nvGrpSpPr>
          <p:grpSpPr>
            <a:xfrm>
              <a:off x="1919694" y="510347"/>
              <a:ext cx="291934" cy="737375"/>
              <a:chOff x="2049780" y="513772"/>
              <a:chExt cx="291934" cy="737375"/>
            </a:xfrm>
          </p:grpSpPr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AFCF8F7F-C812-4595-93EF-A29AF8AE9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291934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E742D4DD-6061-4647-A3B5-2C2AB4F7D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9780" y="513772"/>
                <a:ext cx="0" cy="73737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B868A356-C2C7-4BCF-9BC1-1C64DBC93495}"/>
                </a:ext>
              </a:extLst>
            </p:cNvPr>
            <p:cNvCxnSpPr>
              <a:cxnSpLocks/>
            </p:cNvCxnSpPr>
            <p:nvPr/>
          </p:nvCxnSpPr>
          <p:spPr>
            <a:xfrm>
              <a:off x="2648369" y="785543"/>
              <a:ext cx="0" cy="38639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0F9846D8-9AF5-4672-BEE2-66011AE0DF88}"/>
                </a:ext>
              </a:extLst>
            </p:cNvPr>
            <p:cNvSpPr txBox="1"/>
            <p:nvPr/>
          </p:nvSpPr>
          <p:spPr>
            <a:xfrm>
              <a:off x="2051838" y="862315"/>
              <a:ext cx="6001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文本翻译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5F93B38-B4EC-4BA7-A461-24B66B3CEFE8}"/>
                </a:ext>
              </a:extLst>
            </p:cNvPr>
            <p:cNvSpPr txBox="1"/>
            <p:nvPr/>
          </p:nvSpPr>
          <p:spPr>
            <a:xfrm>
              <a:off x="2620129" y="777321"/>
              <a:ext cx="7054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Google</a:t>
              </a: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Translate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D3301E5-7D8D-4EB9-8851-86CDCAEB9EA6}"/>
                </a:ext>
              </a:extLst>
            </p:cNvPr>
            <p:cNvCxnSpPr/>
            <p:nvPr/>
          </p:nvCxnSpPr>
          <p:spPr>
            <a:xfrm>
              <a:off x="3311825" y="1509157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ABA4874F-235F-431F-BB93-3E28005F5845}"/>
                </a:ext>
              </a:extLst>
            </p:cNvPr>
            <p:cNvSpPr txBox="1"/>
            <p:nvPr/>
          </p:nvSpPr>
          <p:spPr>
            <a:xfrm>
              <a:off x="3449554" y="1515130"/>
              <a:ext cx="38573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NLP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21359C3A-A2A6-4C92-A60A-B75E9D13F511}"/>
                </a:ext>
              </a:extLst>
            </p:cNvPr>
            <p:cNvSpPr txBox="1"/>
            <p:nvPr/>
          </p:nvSpPr>
          <p:spPr>
            <a:xfrm>
              <a:off x="3366126" y="1154639"/>
              <a:ext cx="60016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自然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语言处理</a:t>
              </a: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B6CF1C2-65D2-4918-BD53-5DED40DB3BBC}"/>
                </a:ext>
              </a:extLst>
            </p:cNvPr>
            <p:cNvSpPr/>
            <p:nvPr/>
          </p:nvSpPr>
          <p:spPr>
            <a:xfrm>
              <a:off x="3378670" y="791615"/>
              <a:ext cx="4229136" cy="1155957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E61BD833-FFF1-4FC3-B9A0-5CB92DCB484A}"/>
                </a:ext>
              </a:extLst>
            </p:cNvPr>
            <p:cNvCxnSpPr/>
            <p:nvPr/>
          </p:nvCxnSpPr>
          <p:spPr>
            <a:xfrm>
              <a:off x="5236530" y="1496989"/>
              <a:ext cx="676657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DEC1CD7-95E4-407C-86F5-6DD812A2FC1E}"/>
                </a:ext>
              </a:extLst>
            </p:cNvPr>
            <p:cNvSpPr txBox="1"/>
            <p:nvPr/>
          </p:nvSpPr>
          <p:spPr>
            <a:xfrm>
              <a:off x="5167899" y="1508930"/>
              <a:ext cx="85393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GPT-3</a:t>
              </a:r>
            </a:p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(sub model)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C001F371-6668-4256-A2E1-75E2FEE29C5C}"/>
                </a:ext>
              </a:extLst>
            </p:cNvPr>
            <p:cNvSpPr txBox="1"/>
            <p:nvPr/>
          </p:nvSpPr>
          <p:spPr>
            <a:xfrm>
              <a:off x="5290833" y="1142471"/>
              <a:ext cx="60016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文法对应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转化模型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EECAF06-5A47-4BD0-A3A2-798B11DB3BC2}"/>
                </a:ext>
              </a:extLst>
            </p:cNvPr>
            <p:cNvSpPr txBox="1"/>
            <p:nvPr/>
          </p:nvSpPr>
          <p:spPr>
            <a:xfrm>
              <a:off x="3349830" y="813191"/>
              <a:ext cx="3550354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GPT-3</a:t>
              </a:r>
              <a:r>
                <a:rPr lang="zh-CN" altLang="en-US" sz="1200" spc="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：自然语言到程序代码的转换生成模型</a:t>
              </a:r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DF4E49-3EBC-46EE-ADE1-162DFB137707}"/>
                </a:ext>
              </a:extLst>
            </p:cNvPr>
            <p:cNvCxnSpPr>
              <a:cxnSpLocks/>
            </p:cNvCxnSpPr>
            <p:nvPr/>
          </p:nvCxnSpPr>
          <p:spPr>
            <a:xfrm>
              <a:off x="7955945" y="1426204"/>
              <a:ext cx="0" cy="59954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763E1CBC-C242-4FB2-AB91-281968620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6770" y="1426204"/>
              <a:ext cx="49917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8DE00EB6-262F-4DA1-86C1-8EA551B1C8E0}"/>
                </a:ext>
              </a:extLst>
            </p:cNvPr>
            <p:cNvCxnSpPr>
              <a:cxnSpLocks/>
            </p:cNvCxnSpPr>
            <p:nvPr/>
          </p:nvCxnSpPr>
          <p:spPr>
            <a:xfrm>
              <a:off x="2744931" y="2670225"/>
              <a:ext cx="121281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BD6C0E2-3AA2-443B-A52C-EB3765AEE640}"/>
                </a:ext>
              </a:extLst>
            </p:cNvPr>
            <p:cNvSpPr txBox="1"/>
            <p:nvPr/>
          </p:nvSpPr>
          <p:spPr>
            <a:xfrm>
              <a:off x="2787700" y="2664781"/>
              <a:ext cx="11027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CNN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（自建模型）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5C62B3D1-9D54-4C8F-A1BC-ACEFD15C86E5}"/>
                </a:ext>
              </a:extLst>
            </p:cNvPr>
            <p:cNvSpPr txBox="1"/>
            <p:nvPr/>
          </p:nvSpPr>
          <p:spPr>
            <a:xfrm>
              <a:off x="2735137" y="2453129"/>
              <a:ext cx="1212819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序列帧动作定义模型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3051182D-24A2-47C8-9D39-146218CC2405}"/>
                </a:ext>
              </a:extLst>
            </p:cNvPr>
            <p:cNvCxnSpPr>
              <a:cxnSpLocks/>
            </p:cNvCxnSpPr>
            <p:nvPr/>
          </p:nvCxnSpPr>
          <p:spPr>
            <a:xfrm>
              <a:off x="5913187" y="2705500"/>
              <a:ext cx="0" cy="29551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5C9BF30E-7FEA-4830-AC35-ADC54FE17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4542" y="2705500"/>
              <a:ext cx="122864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67A7EE1B-3ABE-4E32-9235-854BD37D008F}"/>
                </a:ext>
              </a:extLst>
            </p:cNvPr>
            <p:cNvSpPr txBox="1"/>
            <p:nvPr/>
          </p:nvSpPr>
          <p:spPr>
            <a:xfrm>
              <a:off x="4610855" y="2477566"/>
              <a:ext cx="146638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defRPr>
              </a:lvl1pPr>
            </a:lstStyle>
            <a:p>
              <a:r>
                <a:rPr lang="zh-CN" altLang="en-US" sz="1200" dirty="0"/>
                <a:t>特殊手势：对应辅助功能</a:t>
              </a: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23C60186-46A7-437D-BB9B-CD7793AEF211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45" y="3533610"/>
              <a:ext cx="88357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DCC528F3-83DA-4792-8D29-D11121B9BCE0}"/>
                </a:ext>
              </a:extLst>
            </p:cNvPr>
            <p:cNvSpPr txBox="1"/>
            <p:nvPr/>
          </p:nvSpPr>
          <p:spPr>
            <a:xfrm>
              <a:off x="4072522" y="3555576"/>
              <a:ext cx="87089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普通手势：</a:t>
              </a:r>
              <a:b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</a:b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对应光标定位</a:t>
              </a:r>
            </a:p>
          </p:txBody>
        </p: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319EA554-BB60-4715-96F2-C303C9E7A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45" y="3946010"/>
              <a:ext cx="88357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05CB13B3-5010-47E3-9B94-A086734FE66A}"/>
                </a:ext>
              </a:extLst>
            </p:cNvPr>
            <p:cNvCxnSpPr>
              <a:cxnSpLocks/>
            </p:cNvCxnSpPr>
            <p:nvPr/>
          </p:nvCxnSpPr>
          <p:spPr>
            <a:xfrm>
              <a:off x="2178342" y="3508285"/>
              <a:ext cx="1133483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AE30F6B6-CE84-439C-B422-E876E3215D5A}"/>
                </a:ext>
              </a:extLst>
            </p:cNvPr>
            <p:cNvCxnSpPr>
              <a:cxnSpLocks/>
            </p:cNvCxnSpPr>
            <p:nvPr/>
          </p:nvCxnSpPr>
          <p:spPr>
            <a:xfrm>
              <a:off x="2912012" y="3958943"/>
              <a:ext cx="42953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B5C5E9E-D061-4C64-9BAD-681E69182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6819" y="3436312"/>
              <a:ext cx="0" cy="23427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E84F71E8-65F2-4B67-8887-EBD880098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8174" y="3670588"/>
              <a:ext cx="122864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A0931493-A1F1-4313-82A2-7DDFB0D15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42" y="1858257"/>
              <a:ext cx="521290" cy="384020"/>
            </a:xfrm>
            <a:prstGeom prst="rect">
              <a:avLst/>
            </a:prstGeom>
          </p:spPr>
        </p:pic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AB1CA8E-8982-4D20-8E96-574585EC3ADD}"/>
              </a:ext>
            </a:extLst>
          </p:cNvPr>
          <p:cNvSpPr txBox="1"/>
          <p:nvPr/>
        </p:nvSpPr>
        <p:spPr>
          <a:xfrm>
            <a:off x="5255686" y="673918"/>
            <a:ext cx="48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未获得</a:t>
            </a:r>
            <a:r>
              <a:rPr lang="en-US" altLang="zh-CN" sz="2400" dirty="0">
                <a:solidFill>
                  <a:srgbClr val="FF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Codex</a:t>
            </a:r>
            <a:r>
              <a:rPr lang="zh-CN" altLang="en-US" sz="2400" dirty="0">
                <a:solidFill>
                  <a:srgbClr val="FF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接口，无法继续进行</a:t>
            </a:r>
            <a:endParaRPr lang="en-US" altLang="zh-CN" sz="2400" dirty="0">
              <a:solidFill>
                <a:srgbClr val="FF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23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915022-D7B8-4E78-BD70-5217A4B15715}"/>
              </a:ext>
            </a:extLst>
          </p:cNvPr>
          <p:cNvSpPr txBox="1"/>
          <p:nvPr/>
        </p:nvSpPr>
        <p:spPr>
          <a:xfrm>
            <a:off x="4292461" y="2407505"/>
            <a:ext cx="3607078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3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简化功能？</a:t>
            </a:r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5333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不破不立！</a:t>
            </a:r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99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18F0A63-BE2C-470D-A005-207DD4FF2A9B}"/>
              </a:ext>
            </a:extLst>
          </p:cNvPr>
          <p:cNvSpPr txBox="1"/>
          <p:nvPr/>
        </p:nvSpPr>
        <p:spPr>
          <a:xfrm>
            <a:off x="1153372" y="2320271"/>
            <a:ext cx="61456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吸取经验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-&gt;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知识创造快乐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基于语音识别和机器翻译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短视频时代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语音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-&gt;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视觉领域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聊天机器人的长足发展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2" name="trump_light">
            <a:hlinkClick r:id="" action="ppaction://media"/>
            <a:extLst>
              <a:ext uri="{FF2B5EF4-FFF2-40B4-BE49-F238E27FC236}">
                <a16:creationId xmlns:a16="http://schemas.microsoft.com/office/drawing/2014/main" id="{5CE5C6F3-5E9E-4094-8D16-DECB9A4B6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0" y="838199"/>
            <a:ext cx="5181600" cy="5181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ECB4F5-2215-45FC-BBA3-A956FBC1F0CB}"/>
              </a:ext>
            </a:extLst>
          </p:cNvPr>
          <p:cNvSpPr txBox="1"/>
          <p:nvPr/>
        </p:nvSpPr>
        <p:spPr>
          <a:xfrm>
            <a:off x="376557" y="112977"/>
            <a:ext cx="1553630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3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动机</a:t>
            </a:r>
            <a:endParaRPr lang="en-US" altLang="zh-CN" sz="5333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85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AC4CA5B-77AF-432C-A8AC-7097201B7EFB}"/>
              </a:ext>
            </a:extLst>
          </p:cNvPr>
          <p:cNvSpPr txBox="1"/>
          <p:nvPr/>
        </p:nvSpPr>
        <p:spPr>
          <a:xfrm>
            <a:off x="155909" y="1970544"/>
            <a:ext cx="11880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《</a:t>
            </a:r>
            <a:r>
              <a:rPr lang="zh-CN" altLang="en-US" sz="4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基于深度学习的交互式智能对话机器人</a:t>
            </a:r>
            <a:r>
              <a:rPr lang="en-US" altLang="zh-CN" sz="4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6FA67D4-F9C1-4596-8362-4B840ADB983F}"/>
              </a:ext>
            </a:extLst>
          </p:cNvPr>
          <p:cNvCxnSpPr/>
          <p:nvPr/>
        </p:nvCxnSpPr>
        <p:spPr>
          <a:xfrm>
            <a:off x="461819" y="2854036"/>
            <a:ext cx="11397672" cy="0"/>
          </a:xfrm>
          <a:prstGeom prst="line">
            <a:avLst/>
          </a:prstGeom>
          <a:ln w="4445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0F4C7FE-763C-4230-B469-3082ED5E8803}"/>
              </a:ext>
            </a:extLst>
          </p:cNvPr>
          <p:cNvSpPr txBox="1"/>
          <p:nvPr/>
        </p:nvSpPr>
        <p:spPr>
          <a:xfrm>
            <a:off x="1745673" y="2957161"/>
            <a:ext cx="8829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Interactive AI Chatting Robot Based on </a:t>
            </a:r>
          </a:p>
          <a:p>
            <a:pPr algn="ctr"/>
            <a:r>
              <a:rPr lang="en-US" altLang="zh-CN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Deep Learning</a:t>
            </a:r>
            <a:endParaRPr lang="zh-CN" altLang="en-US" sz="3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9A2203E-9D04-4799-A83F-DBF07015AF27}"/>
              </a:ext>
            </a:extLst>
          </p:cNvPr>
          <p:cNvSpPr txBox="1"/>
          <p:nvPr/>
        </p:nvSpPr>
        <p:spPr>
          <a:xfrm>
            <a:off x="1681019" y="5306835"/>
            <a:ext cx="88299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Present by   </a:t>
            </a:r>
            <a:r>
              <a:rPr lang="zh-CN" altLang="en-US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李阳 </a:t>
            </a:r>
            <a:r>
              <a:rPr lang="en-US" altLang="zh-CN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| </a:t>
            </a:r>
            <a:r>
              <a:rPr lang="zh-CN" altLang="en-US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何凯琦 </a:t>
            </a:r>
            <a:r>
              <a:rPr lang="en-US" altLang="zh-CN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| </a:t>
            </a:r>
            <a:r>
              <a:rPr lang="zh-CN" altLang="en-US" sz="2667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倪诗宇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78C111-2F85-4228-B2DE-005E47132A26}"/>
              </a:ext>
            </a:extLst>
          </p:cNvPr>
          <p:cNvSpPr txBox="1"/>
          <p:nvPr/>
        </p:nvSpPr>
        <p:spPr>
          <a:xfrm>
            <a:off x="5038136" y="4119372"/>
            <a:ext cx="211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结题报告</a:t>
            </a:r>
            <a:endParaRPr lang="en-US" altLang="zh-CN" sz="36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96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1140</Words>
  <Application>Microsoft Office PowerPoint</Application>
  <PresentationFormat>宽屏</PresentationFormat>
  <Paragraphs>320</Paragraphs>
  <Slides>29</Slides>
  <Notes>4</Notes>
  <HiddenSlides>0</HiddenSlides>
  <MMClips>16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-apple-system</vt:lpstr>
      <vt:lpstr>等线</vt:lpstr>
      <vt:lpstr>等线 Light</vt:lpstr>
      <vt:lpstr>思源宋体</vt:lpstr>
      <vt:lpstr>思源宋体 Heavy</vt:lpstr>
      <vt:lpstr>思源宋体 SemiBold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Young</dc:creator>
  <cp:lastModifiedBy>倪诗宇 倪诗宇</cp:lastModifiedBy>
  <cp:revision>106</cp:revision>
  <dcterms:created xsi:type="dcterms:W3CDTF">2021-11-02T14:15:22Z</dcterms:created>
  <dcterms:modified xsi:type="dcterms:W3CDTF">2021-12-24T04:01:14Z</dcterms:modified>
</cp:coreProperties>
</file>